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5"/>
  </p:notesMasterIdLst>
  <p:sldIdLst>
    <p:sldId id="257" r:id="rId3"/>
    <p:sldId id="258" r:id="rId4"/>
    <p:sldId id="269" r:id="rId5"/>
    <p:sldId id="270" r:id="rId6"/>
    <p:sldId id="272" r:id="rId7"/>
    <p:sldId id="259" r:id="rId8"/>
    <p:sldId id="273" r:id="rId9"/>
    <p:sldId id="260" r:id="rId10"/>
    <p:sldId id="311" r:id="rId11"/>
    <p:sldId id="312" r:id="rId12"/>
    <p:sldId id="313" r:id="rId13"/>
    <p:sldId id="314" r:id="rId14"/>
    <p:sldId id="261" r:id="rId15"/>
    <p:sldId id="262" r:id="rId16"/>
    <p:sldId id="297" r:id="rId17"/>
    <p:sldId id="298" r:id="rId18"/>
    <p:sldId id="299" r:id="rId19"/>
    <p:sldId id="300" r:id="rId20"/>
    <p:sldId id="301" r:id="rId21"/>
    <p:sldId id="302" r:id="rId22"/>
    <p:sldId id="303" r:id="rId23"/>
    <p:sldId id="305" r:id="rId24"/>
    <p:sldId id="306" r:id="rId25"/>
    <p:sldId id="307" r:id="rId26"/>
    <p:sldId id="263" r:id="rId27"/>
    <p:sldId id="265" r:id="rId28"/>
    <p:sldId id="264" r:id="rId29"/>
    <p:sldId id="266" r:id="rId30"/>
    <p:sldId id="267" r:id="rId31"/>
    <p:sldId id="268" r:id="rId32"/>
    <p:sldId id="283" r:id="rId33"/>
    <p:sldId id="284" r:id="rId34"/>
    <p:sldId id="285" r:id="rId35"/>
    <p:sldId id="286" r:id="rId36"/>
    <p:sldId id="287" r:id="rId37"/>
    <p:sldId id="289" r:id="rId38"/>
    <p:sldId id="290" r:id="rId39"/>
    <p:sldId id="291" r:id="rId40"/>
    <p:sldId id="292" r:id="rId41"/>
    <p:sldId id="293" r:id="rId42"/>
    <p:sldId id="294"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10" y="6"/>
      </p:cViewPr>
      <p:guideLst>
        <p:guide orient="horz" pos="2160"/>
        <p:guide pos="2880"/>
      </p:guideLst>
    </p:cSldViewPr>
  </p:slideViewPr>
  <p:notesTextViewPr>
    <p:cViewPr>
      <p:scale>
        <a:sx n="1" d="1"/>
        <a:sy n="1" d="1"/>
      </p:scale>
      <p:origin x="0" y="0"/>
    </p:cViewPr>
  </p:notesTextViewPr>
  <p:sorterViewPr>
    <p:cViewPr>
      <p:scale>
        <a:sx n="100" d="100"/>
        <a:sy n="100" d="100"/>
      </p:scale>
      <p:origin x="0" y="55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93090002226938"/>
          <c:y val="2.9422289594819323E-2"/>
          <c:w val="0.83531551733546094"/>
          <c:h val="0.62470151909030702"/>
        </c:manualLayout>
      </c:layout>
      <c:lineChart>
        <c:grouping val="standard"/>
        <c:varyColors val="0"/>
        <c:ser>
          <c:idx val="0"/>
          <c:order val="0"/>
          <c:tx>
            <c:strRef>
              <c:f>NOAC!$E$28</c:f>
              <c:strCache>
                <c:ptCount val="1"/>
                <c:pt idx="0">
                  <c:v>NOACs</c:v>
                </c:pt>
              </c:strCache>
            </c:strRef>
          </c:tx>
          <c:spPr>
            <a:ln>
              <a:solidFill>
                <a:srgbClr val="003360"/>
              </a:solidFill>
            </a:ln>
          </c:spPr>
          <c:marker>
            <c:spPr>
              <a:solidFill>
                <a:srgbClr val="003360"/>
              </a:solidFill>
              <a:ln>
                <a:solidFill>
                  <a:srgbClr val="003360"/>
                </a:solidFill>
              </a:ln>
            </c:spPr>
          </c:marker>
          <c:cat>
            <c:strRef>
              <c:f>NOAC!$D$29:$D$42</c:f>
              <c:strCache>
                <c:ptCount val="14"/>
                <c:pt idx="0">
                  <c:v>Apr - Jun</c:v>
                </c:pt>
                <c:pt idx="1">
                  <c:v>Jul - Sept</c:v>
                </c:pt>
                <c:pt idx="2">
                  <c:v>Oct - Dec</c:v>
                </c:pt>
                <c:pt idx="3">
                  <c:v>Jan - Mar</c:v>
                </c:pt>
                <c:pt idx="4">
                  <c:v>Apr - Jun</c:v>
                </c:pt>
                <c:pt idx="5">
                  <c:v>Jul - Sept</c:v>
                </c:pt>
                <c:pt idx="6">
                  <c:v>Oct - Dec</c:v>
                </c:pt>
                <c:pt idx="7">
                  <c:v>Jan - Mar</c:v>
                </c:pt>
                <c:pt idx="8">
                  <c:v>Apr - Jun</c:v>
                </c:pt>
                <c:pt idx="9">
                  <c:v>Jul - Sept</c:v>
                </c:pt>
                <c:pt idx="10">
                  <c:v>Oct - Dec</c:v>
                </c:pt>
                <c:pt idx="11">
                  <c:v>Jan - Mar</c:v>
                </c:pt>
                <c:pt idx="12">
                  <c:v>Apr - Jun</c:v>
                </c:pt>
                <c:pt idx="13">
                  <c:v>Jul - Sept</c:v>
                </c:pt>
              </c:strCache>
            </c:strRef>
          </c:cat>
          <c:val>
            <c:numRef>
              <c:f>NOAC!$E$29:$E$42</c:f>
              <c:numCache>
                <c:formatCode>_-* #,##0_-;\-* #,##0_-;_-* "-"??_-;_-@_-</c:formatCode>
                <c:ptCount val="14"/>
                <c:pt idx="0">
                  <c:v>16.520090909499999</c:v>
                </c:pt>
                <c:pt idx="1">
                  <c:v>21.093136366</c:v>
                </c:pt>
                <c:pt idx="2">
                  <c:v>57.756431819999996</c:v>
                </c:pt>
                <c:pt idx="3">
                  <c:v>117.377727271</c:v>
                </c:pt>
                <c:pt idx="4">
                  <c:v>266.11443177299998</c:v>
                </c:pt>
                <c:pt idx="5">
                  <c:v>618.48338637000006</c:v>
                </c:pt>
                <c:pt idx="6">
                  <c:v>1136.8926136599998</c:v>
                </c:pt>
                <c:pt idx="7">
                  <c:v>1821.8707955</c:v>
                </c:pt>
                <c:pt idx="8">
                  <c:v>2875.1087727270001</c:v>
                </c:pt>
                <c:pt idx="9">
                  <c:v>4196.4766133639996</c:v>
                </c:pt>
                <c:pt idx="10">
                  <c:v>5813.9042045450005</c:v>
                </c:pt>
                <c:pt idx="11">
                  <c:v>7366.174090818</c:v>
                </c:pt>
                <c:pt idx="12">
                  <c:v>9646.7554775450008</c:v>
                </c:pt>
                <c:pt idx="13">
                  <c:v>12727.623205</c:v>
                </c:pt>
              </c:numCache>
            </c:numRef>
          </c:val>
          <c:smooth val="0"/>
        </c:ser>
        <c:dLbls>
          <c:showLegendKey val="0"/>
          <c:showVal val="0"/>
          <c:showCatName val="0"/>
          <c:showSerName val="0"/>
          <c:showPercent val="0"/>
          <c:showBubbleSize val="0"/>
        </c:dLbls>
        <c:marker val="1"/>
        <c:smooth val="0"/>
        <c:axId val="35745792"/>
        <c:axId val="35747328"/>
      </c:lineChart>
      <c:catAx>
        <c:axId val="35745792"/>
        <c:scaling>
          <c:orientation val="minMax"/>
        </c:scaling>
        <c:delete val="0"/>
        <c:axPos val="b"/>
        <c:title>
          <c:tx>
            <c:rich>
              <a:bodyPr/>
              <a:lstStyle/>
              <a:p>
                <a:pPr>
                  <a:defRPr/>
                </a:pPr>
                <a:r>
                  <a:rPr lang="en-GB" b="0" dirty="0"/>
                  <a:t>2011/12</a:t>
                </a:r>
              </a:p>
            </c:rich>
          </c:tx>
          <c:layout>
            <c:manualLayout>
              <c:xMode val="edge"/>
              <c:yMode val="edge"/>
              <c:x val="0.21120399710809146"/>
              <c:y val="0.7851412284845698"/>
            </c:manualLayout>
          </c:layout>
          <c:overlay val="0"/>
        </c:title>
        <c:numFmt formatCode="General" sourceLinked="1"/>
        <c:majorTickMark val="out"/>
        <c:minorTickMark val="none"/>
        <c:tickLblPos val="nextTo"/>
        <c:crossAx val="35747328"/>
        <c:crosses val="autoZero"/>
        <c:auto val="1"/>
        <c:lblAlgn val="ctr"/>
        <c:lblOffset val="100"/>
        <c:noMultiLvlLbl val="0"/>
      </c:catAx>
      <c:valAx>
        <c:axId val="35747328"/>
        <c:scaling>
          <c:orientation val="minMax"/>
        </c:scaling>
        <c:delete val="0"/>
        <c:axPos val="l"/>
        <c:majorGridlines>
          <c:spPr>
            <a:ln>
              <a:solidFill>
                <a:schemeClr val="bg1">
                  <a:lumMod val="65000"/>
                </a:schemeClr>
              </a:solidFill>
            </a:ln>
          </c:spPr>
        </c:majorGridlines>
        <c:title>
          <c:tx>
            <c:rich>
              <a:bodyPr rot="-5400000" vert="horz"/>
              <a:lstStyle/>
              <a:p>
                <a:pPr>
                  <a:defRPr/>
                </a:pPr>
                <a:r>
                  <a:rPr lang="en-GB" dirty="0"/>
                  <a:t>NOACs:</a:t>
                </a:r>
                <a:r>
                  <a:rPr lang="en-GB" baseline="0" dirty="0"/>
                  <a:t> Defined daily doses (in thousands)</a:t>
                </a:r>
                <a:endParaRPr lang="en-GB" dirty="0"/>
              </a:p>
            </c:rich>
          </c:tx>
          <c:overlay val="0"/>
        </c:title>
        <c:numFmt formatCode="General" sourceLinked="0"/>
        <c:majorTickMark val="out"/>
        <c:minorTickMark val="none"/>
        <c:tickLblPos val="nextTo"/>
        <c:crossAx val="35745792"/>
        <c:crosses val="autoZero"/>
        <c:crossBetween val="between"/>
      </c:valAx>
      <c:spPr>
        <a:noFill/>
      </c:spPr>
    </c:plotArea>
    <c:legend>
      <c:legendPos val="b"/>
      <c:overlay val="0"/>
    </c:legend>
    <c:plotVisOnly val="1"/>
    <c:dispBlanksAs val="span"/>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93090002226938"/>
          <c:y val="2.9422289594819323E-2"/>
          <c:w val="0.83531551733546094"/>
          <c:h val="0.62470151909030702"/>
        </c:manualLayout>
      </c:layout>
      <c:lineChart>
        <c:grouping val="standard"/>
        <c:varyColors val="0"/>
        <c:ser>
          <c:idx val="0"/>
          <c:order val="0"/>
          <c:tx>
            <c:strRef>
              <c:f>Implants!$B$32</c:f>
              <c:strCache>
                <c:ptCount val="1"/>
                <c:pt idx="0">
                  <c:v>New implantable cardioverter defibrillators implant rate </c:v>
                </c:pt>
              </c:strCache>
            </c:strRef>
          </c:tx>
          <c:spPr>
            <a:ln>
              <a:solidFill>
                <a:srgbClr val="003360"/>
              </a:solidFill>
            </a:ln>
          </c:spPr>
          <c:marker>
            <c:spPr>
              <a:solidFill>
                <a:srgbClr val="003360"/>
              </a:solidFill>
              <a:ln>
                <a:solidFill>
                  <a:srgbClr val="003360"/>
                </a:solidFill>
              </a:ln>
            </c:spPr>
          </c:marker>
          <c:cat>
            <c:numRef>
              <c:f>Implants!$C$31:$M$31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Implants!$C$32:$M$32</c:f>
              <c:numCache>
                <c:formatCode>General</c:formatCode>
                <c:ptCount val="11"/>
                <c:pt idx="0">
                  <c:v>39</c:v>
                </c:pt>
                <c:pt idx="1">
                  <c:v>41</c:v>
                </c:pt>
                <c:pt idx="2">
                  <c:v>43</c:v>
                </c:pt>
                <c:pt idx="3">
                  <c:v>48</c:v>
                </c:pt>
                <c:pt idx="4">
                  <c:v>50</c:v>
                </c:pt>
                <c:pt idx="5">
                  <c:v>63</c:v>
                </c:pt>
                <c:pt idx="6">
                  <c:v>62</c:v>
                </c:pt>
                <c:pt idx="7">
                  <c:v>72</c:v>
                </c:pt>
                <c:pt idx="8">
                  <c:v>76</c:v>
                </c:pt>
                <c:pt idx="9">
                  <c:v>66</c:v>
                </c:pt>
                <c:pt idx="10">
                  <c:v>72</c:v>
                </c:pt>
              </c:numCache>
            </c:numRef>
          </c:val>
          <c:smooth val="0"/>
        </c:ser>
        <c:ser>
          <c:idx val="1"/>
          <c:order val="1"/>
          <c:tx>
            <c:strRef>
              <c:f>Implants!$B$33</c:f>
              <c:strCache>
                <c:ptCount val="1"/>
                <c:pt idx="0">
                  <c:v>Total cardiac resynchronisation therapy implant rate </c:v>
                </c:pt>
              </c:strCache>
            </c:strRef>
          </c:tx>
          <c:spPr>
            <a:ln>
              <a:solidFill>
                <a:srgbClr val="A0D0E8"/>
              </a:solidFill>
            </a:ln>
          </c:spPr>
          <c:marker>
            <c:spPr>
              <a:solidFill>
                <a:srgbClr val="A0D0E8"/>
              </a:solidFill>
              <a:ln>
                <a:solidFill>
                  <a:srgbClr val="A0D0E8"/>
                </a:solidFill>
              </a:ln>
            </c:spPr>
          </c:marker>
          <c:cat>
            <c:numRef>
              <c:f>Implants!$C$31:$M$31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Implants!$C$33:$M$33</c:f>
              <c:numCache>
                <c:formatCode>General</c:formatCode>
                <c:ptCount val="11"/>
                <c:pt idx="0">
                  <c:v>19</c:v>
                </c:pt>
                <c:pt idx="1">
                  <c:v>32</c:v>
                </c:pt>
                <c:pt idx="2">
                  <c:v>43</c:v>
                </c:pt>
                <c:pt idx="3">
                  <c:v>56</c:v>
                </c:pt>
                <c:pt idx="4">
                  <c:v>59</c:v>
                </c:pt>
                <c:pt idx="5">
                  <c:v>82</c:v>
                </c:pt>
                <c:pt idx="6">
                  <c:v>101</c:v>
                </c:pt>
                <c:pt idx="7">
                  <c:v>114</c:v>
                </c:pt>
                <c:pt idx="8">
                  <c:v>113</c:v>
                </c:pt>
                <c:pt idx="9">
                  <c:v>136</c:v>
                </c:pt>
                <c:pt idx="10">
                  <c:v>151</c:v>
                </c:pt>
              </c:numCache>
            </c:numRef>
          </c:val>
          <c:smooth val="0"/>
        </c:ser>
        <c:dLbls>
          <c:showLegendKey val="0"/>
          <c:showVal val="0"/>
          <c:showCatName val="0"/>
          <c:showSerName val="0"/>
          <c:showPercent val="0"/>
          <c:showBubbleSize val="0"/>
        </c:dLbls>
        <c:marker val="1"/>
        <c:smooth val="0"/>
        <c:axId val="36569856"/>
        <c:axId val="36572160"/>
      </c:lineChart>
      <c:catAx>
        <c:axId val="36569856"/>
        <c:scaling>
          <c:orientation val="minMax"/>
        </c:scaling>
        <c:delete val="0"/>
        <c:axPos val="b"/>
        <c:title>
          <c:tx>
            <c:rich>
              <a:bodyPr/>
              <a:lstStyle/>
              <a:p>
                <a:pPr>
                  <a:defRPr/>
                </a:pPr>
                <a:r>
                  <a:rPr lang="en-GB" dirty="0"/>
                  <a:t>Year</a:t>
                </a:r>
              </a:p>
            </c:rich>
          </c:tx>
          <c:overlay val="0"/>
        </c:title>
        <c:numFmt formatCode="General" sourceLinked="0"/>
        <c:majorTickMark val="out"/>
        <c:minorTickMark val="none"/>
        <c:tickLblPos val="nextTo"/>
        <c:crossAx val="36572160"/>
        <c:crosses val="autoZero"/>
        <c:auto val="1"/>
        <c:lblAlgn val="ctr"/>
        <c:lblOffset val="100"/>
        <c:noMultiLvlLbl val="0"/>
      </c:catAx>
      <c:valAx>
        <c:axId val="36572160"/>
        <c:scaling>
          <c:orientation val="minMax"/>
        </c:scaling>
        <c:delete val="0"/>
        <c:axPos val="l"/>
        <c:majorGridlines>
          <c:spPr>
            <a:ln>
              <a:solidFill>
                <a:schemeClr val="bg1">
                  <a:lumMod val="65000"/>
                </a:schemeClr>
              </a:solidFill>
            </a:ln>
          </c:spPr>
        </c:majorGridlines>
        <c:title>
          <c:tx>
            <c:rich>
              <a:bodyPr rot="-5400000" vert="horz"/>
              <a:lstStyle/>
              <a:p>
                <a:pPr>
                  <a:defRPr/>
                </a:pPr>
                <a:r>
                  <a:rPr lang="en-GB" dirty="0"/>
                  <a:t>Implant rate per million population</a:t>
                </a:r>
              </a:p>
            </c:rich>
          </c:tx>
          <c:overlay val="0"/>
        </c:title>
        <c:numFmt formatCode="0" sourceLinked="0"/>
        <c:majorTickMark val="out"/>
        <c:minorTickMark val="none"/>
        <c:tickLblPos val="nextTo"/>
        <c:crossAx val="36569856"/>
        <c:crosses val="autoZero"/>
        <c:crossBetween val="between"/>
      </c:valAx>
      <c:spPr>
        <a:noFill/>
      </c:spPr>
    </c:plotArea>
    <c:legend>
      <c:legendPos val="b"/>
      <c:overlay val="0"/>
    </c:legend>
    <c:plotVisOnly val="1"/>
    <c:dispBlanksAs val="span"/>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0.51419</cdr:x>
      <cdr:y>0.36642</cdr:y>
    </cdr:from>
    <cdr:to>
      <cdr:x>0.63468</cdr:x>
      <cdr:y>0.46574</cdr:y>
    </cdr:to>
    <cdr:sp macro="" textlink="">
      <cdr:nvSpPr>
        <cdr:cNvPr id="11" name="Rounded Rectangular Callout 6"/>
        <cdr:cNvSpPr/>
      </cdr:nvSpPr>
      <cdr:spPr>
        <a:xfrm xmlns:a="http://schemas.openxmlformats.org/drawingml/2006/main">
          <a:off x="3661029" y="1450149"/>
          <a:ext cx="857882" cy="393073"/>
        </a:xfrm>
        <a:custGeom xmlns:a="http://schemas.openxmlformats.org/drawingml/2006/main">
          <a:avLst/>
          <a:gdLst>
            <a:gd name="connsiteX0" fmla="*/ 0 w 857882"/>
            <a:gd name="connsiteY0" fmla="*/ 65513 h 393073"/>
            <a:gd name="connsiteX1" fmla="*/ 65513 w 857882"/>
            <a:gd name="connsiteY1" fmla="*/ 0 h 393073"/>
            <a:gd name="connsiteX2" fmla="*/ 500431 w 857882"/>
            <a:gd name="connsiteY2" fmla="*/ 0 h 393073"/>
            <a:gd name="connsiteX3" fmla="*/ 500431 w 857882"/>
            <a:gd name="connsiteY3" fmla="*/ 0 h 393073"/>
            <a:gd name="connsiteX4" fmla="*/ 714902 w 857882"/>
            <a:gd name="connsiteY4" fmla="*/ 0 h 393073"/>
            <a:gd name="connsiteX5" fmla="*/ 792369 w 857882"/>
            <a:gd name="connsiteY5" fmla="*/ 0 h 393073"/>
            <a:gd name="connsiteX6" fmla="*/ 857882 w 857882"/>
            <a:gd name="connsiteY6" fmla="*/ 65513 h 393073"/>
            <a:gd name="connsiteX7" fmla="*/ 857882 w 857882"/>
            <a:gd name="connsiteY7" fmla="*/ 229293 h 393073"/>
            <a:gd name="connsiteX8" fmla="*/ 857882 w 857882"/>
            <a:gd name="connsiteY8" fmla="*/ 229293 h 393073"/>
            <a:gd name="connsiteX9" fmla="*/ 857882 w 857882"/>
            <a:gd name="connsiteY9" fmla="*/ 327561 h 393073"/>
            <a:gd name="connsiteX10" fmla="*/ 857882 w 857882"/>
            <a:gd name="connsiteY10" fmla="*/ 327560 h 393073"/>
            <a:gd name="connsiteX11" fmla="*/ 792369 w 857882"/>
            <a:gd name="connsiteY11" fmla="*/ 393073 h 393073"/>
            <a:gd name="connsiteX12" fmla="*/ 714902 w 857882"/>
            <a:gd name="connsiteY12" fmla="*/ 393073 h 393073"/>
            <a:gd name="connsiteX13" fmla="*/ 718656 w 857882"/>
            <a:gd name="connsiteY13" fmla="*/ 393073 h 393073"/>
            <a:gd name="connsiteX14" fmla="*/ 500431 w 857882"/>
            <a:gd name="connsiteY14" fmla="*/ 393073 h 393073"/>
            <a:gd name="connsiteX15" fmla="*/ 65513 w 857882"/>
            <a:gd name="connsiteY15" fmla="*/ 393073 h 393073"/>
            <a:gd name="connsiteX16" fmla="*/ 0 w 857882"/>
            <a:gd name="connsiteY16" fmla="*/ 327560 h 393073"/>
            <a:gd name="connsiteX17" fmla="*/ 0 w 857882"/>
            <a:gd name="connsiteY17" fmla="*/ 327561 h 393073"/>
            <a:gd name="connsiteX18" fmla="*/ 0 w 857882"/>
            <a:gd name="connsiteY18" fmla="*/ 229293 h 393073"/>
            <a:gd name="connsiteX19" fmla="*/ 0 w 857882"/>
            <a:gd name="connsiteY19" fmla="*/ 229293 h 393073"/>
            <a:gd name="connsiteX20" fmla="*/ 0 w 857882"/>
            <a:gd name="connsiteY20" fmla="*/ 65513 h 393073"/>
            <a:gd name="connsiteX0" fmla="*/ 0 w 857882"/>
            <a:gd name="connsiteY0" fmla="*/ 65513 h 393073"/>
            <a:gd name="connsiteX1" fmla="*/ 65513 w 857882"/>
            <a:gd name="connsiteY1" fmla="*/ 0 h 393073"/>
            <a:gd name="connsiteX2" fmla="*/ 239460 w 857882"/>
            <a:gd name="connsiteY2" fmla="*/ 2414 h 393073"/>
            <a:gd name="connsiteX3" fmla="*/ 500431 w 857882"/>
            <a:gd name="connsiteY3" fmla="*/ 0 h 393073"/>
            <a:gd name="connsiteX4" fmla="*/ 500431 w 857882"/>
            <a:gd name="connsiteY4" fmla="*/ 0 h 393073"/>
            <a:gd name="connsiteX5" fmla="*/ 714902 w 857882"/>
            <a:gd name="connsiteY5" fmla="*/ 0 h 393073"/>
            <a:gd name="connsiteX6" fmla="*/ 792369 w 857882"/>
            <a:gd name="connsiteY6" fmla="*/ 0 h 393073"/>
            <a:gd name="connsiteX7" fmla="*/ 857882 w 857882"/>
            <a:gd name="connsiteY7" fmla="*/ 65513 h 393073"/>
            <a:gd name="connsiteX8" fmla="*/ 857882 w 857882"/>
            <a:gd name="connsiteY8" fmla="*/ 229293 h 393073"/>
            <a:gd name="connsiteX9" fmla="*/ 857882 w 857882"/>
            <a:gd name="connsiteY9" fmla="*/ 229293 h 393073"/>
            <a:gd name="connsiteX10" fmla="*/ 857882 w 857882"/>
            <a:gd name="connsiteY10" fmla="*/ 327561 h 393073"/>
            <a:gd name="connsiteX11" fmla="*/ 857882 w 857882"/>
            <a:gd name="connsiteY11" fmla="*/ 327560 h 393073"/>
            <a:gd name="connsiteX12" fmla="*/ 792369 w 857882"/>
            <a:gd name="connsiteY12" fmla="*/ 393073 h 393073"/>
            <a:gd name="connsiteX13" fmla="*/ 714902 w 857882"/>
            <a:gd name="connsiteY13" fmla="*/ 393073 h 393073"/>
            <a:gd name="connsiteX14" fmla="*/ 718656 w 857882"/>
            <a:gd name="connsiteY14" fmla="*/ 393073 h 393073"/>
            <a:gd name="connsiteX15" fmla="*/ 500431 w 857882"/>
            <a:gd name="connsiteY15" fmla="*/ 393073 h 393073"/>
            <a:gd name="connsiteX16" fmla="*/ 65513 w 857882"/>
            <a:gd name="connsiteY16" fmla="*/ 393073 h 393073"/>
            <a:gd name="connsiteX17" fmla="*/ 0 w 857882"/>
            <a:gd name="connsiteY17" fmla="*/ 327560 h 393073"/>
            <a:gd name="connsiteX18" fmla="*/ 0 w 857882"/>
            <a:gd name="connsiteY18" fmla="*/ 327561 h 393073"/>
            <a:gd name="connsiteX19" fmla="*/ 0 w 857882"/>
            <a:gd name="connsiteY19" fmla="*/ 229293 h 393073"/>
            <a:gd name="connsiteX20" fmla="*/ 0 w 857882"/>
            <a:gd name="connsiteY20" fmla="*/ 229293 h 393073"/>
            <a:gd name="connsiteX21" fmla="*/ 0 w 857882"/>
            <a:gd name="connsiteY21" fmla="*/ 65513 h 39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7882" h="393073">
              <a:moveTo>
                <a:pt x="0" y="65513"/>
              </a:moveTo>
              <a:cubicBezTo>
                <a:pt x="0" y="29331"/>
                <a:pt x="29331" y="0"/>
                <a:pt x="65513" y="0"/>
              </a:cubicBezTo>
              <a:lnTo>
                <a:pt x="239460" y="2414"/>
              </a:lnTo>
              <a:lnTo>
                <a:pt x="500431" y="0"/>
              </a:lnTo>
              <a:lnTo>
                <a:pt x="500431" y="0"/>
              </a:lnTo>
              <a:lnTo>
                <a:pt x="714902" y="0"/>
              </a:lnTo>
              <a:lnTo>
                <a:pt x="792369" y="0"/>
              </a:lnTo>
              <a:cubicBezTo>
                <a:pt x="828551" y="0"/>
                <a:pt x="857882" y="29331"/>
                <a:pt x="857882" y="65513"/>
              </a:cubicBezTo>
              <a:lnTo>
                <a:pt x="857882" y="229293"/>
              </a:lnTo>
              <a:lnTo>
                <a:pt x="857882" y="229293"/>
              </a:lnTo>
              <a:lnTo>
                <a:pt x="857882" y="327561"/>
              </a:lnTo>
              <a:lnTo>
                <a:pt x="857882" y="327560"/>
              </a:lnTo>
              <a:cubicBezTo>
                <a:pt x="857882" y="363742"/>
                <a:pt x="828551" y="393073"/>
                <a:pt x="792369" y="393073"/>
              </a:cubicBezTo>
              <a:lnTo>
                <a:pt x="714902" y="393073"/>
              </a:lnTo>
              <a:lnTo>
                <a:pt x="718656" y="393073"/>
              </a:lnTo>
              <a:lnTo>
                <a:pt x="500431" y="393073"/>
              </a:lnTo>
              <a:lnTo>
                <a:pt x="65513" y="393073"/>
              </a:lnTo>
              <a:cubicBezTo>
                <a:pt x="29331" y="393073"/>
                <a:pt x="0" y="363742"/>
                <a:pt x="0" y="327560"/>
              </a:cubicBezTo>
              <a:lnTo>
                <a:pt x="0" y="327561"/>
              </a:lnTo>
              <a:lnTo>
                <a:pt x="0" y="229293"/>
              </a:lnTo>
              <a:lnTo>
                <a:pt x="0" y="229293"/>
              </a:lnTo>
              <a:lnTo>
                <a:pt x="0" y="65513"/>
              </a:lnTo>
              <a:close/>
            </a:path>
          </a:pathLst>
        </a:cu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800" dirty="0">
              <a:solidFill>
                <a:sysClr val="windowText" lastClr="000000"/>
              </a:solidFill>
            </a:rPr>
            <a:t>TA275 </a:t>
          </a:r>
        </a:p>
        <a:p xmlns:a="http://schemas.openxmlformats.org/drawingml/2006/main">
          <a:pPr algn="ctr"/>
          <a:r>
            <a:rPr lang="en-GB" sz="800" dirty="0">
              <a:solidFill>
                <a:sysClr val="windowText" lastClr="000000"/>
              </a:solidFill>
            </a:rPr>
            <a:t>Feb</a:t>
          </a:r>
          <a:r>
            <a:rPr lang="en-GB" sz="800" baseline="0" dirty="0">
              <a:solidFill>
                <a:sysClr val="windowText" lastClr="000000"/>
              </a:solidFill>
            </a:rPr>
            <a:t>-13</a:t>
          </a:r>
          <a:endParaRPr lang="en-GB" sz="800" dirty="0">
            <a:solidFill>
              <a:sysClr val="windowText" lastClr="000000"/>
            </a:solidFill>
          </a:endParaRPr>
        </a:p>
      </cdr:txBody>
    </cdr:sp>
  </cdr:relSizeAnchor>
  <cdr:relSizeAnchor xmlns:cdr="http://schemas.openxmlformats.org/drawingml/2006/chartDrawing">
    <cdr:from>
      <cdr:x>0.34212</cdr:x>
      <cdr:y>0.35891</cdr:y>
    </cdr:from>
    <cdr:to>
      <cdr:x>0.46246</cdr:x>
      <cdr:y>0.45823</cdr:y>
    </cdr:to>
    <cdr:sp macro="" textlink="">
      <cdr:nvSpPr>
        <cdr:cNvPr id="24" name="Rounded Rectangular Callout 7"/>
        <cdr:cNvSpPr/>
      </cdr:nvSpPr>
      <cdr:spPr>
        <a:xfrm xmlns:a="http://schemas.openxmlformats.org/drawingml/2006/main">
          <a:off x="2435874" y="1420436"/>
          <a:ext cx="856800" cy="393072"/>
        </a:xfrm>
        <a:prstGeom xmlns:a="http://schemas.openxmlformats.org/drawingml/2006/main" prst="wedgeRoundRectCallout">
          <a:avLst>
            <a:gd name="adj1" fmla="val 33771"/>
            <a:gd name="adj2" fmla="val 48507"/>
            <a:gd name="adj3" fmla="val 16667"/>
          </a:avLst>
        </a:pr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800" dirty="0">
              <a:solidFill>
                <a:sysClr val="windowText" lastClr="000000"/>
              </a:solidFill>
            </a:rPr>
            <a:t>TA256 </a:t>
          </a:r>
        </a:p>
        <a:p xmlns:a="http://schemas.openxmlformats.org/drawingml/2006/main">
          <a:pPr algn="ctr"/>
          <a:r>
            <a:rPr lang="en-GB" sz="800" dirty="0">
              <a:solidFill>
                <a:sysClr val="windowText" lastClr="000000"/>
              </a:solidFill>
            </a:rPr>
            <a:t>May</a:t>
          </a:r>
          <a:r>
            <a:rPr lang="en-GB" sz="800" baseline="0" dirty="0">
              <a:solidFill>
                <a:sysClr val="windowText" lastClr="000000"/>
              </a:solidFill>
            </a:rPr>
            <a:t>-12</a:t>
          </a:r>
          <a:endParaRPr lang="en-GB" sz="800" dirty="0">
            <a:solidFill>
              <a:sysClr val="windowText" lastClr="000000"/>
            </a:solidFill>
          </a:endParaRPr>
        </a:p>
      </cdr:txBody>
    </cdr:sp>
  </cdr:relSizeAnchor>
  <cdr:relSizeAnchor xmlns:cdr="http://schemas.openxmlformats.org/drawingml/2006/chartDrawing">
    <cdr:from>
      <cdr:x>0.26711</cdr:x>
      <cdr:y>0.49134</cdr:y>
    </cdr:from>
    <cdr:to>
      <cdr:x>0.3876</cdr:x>
      <cdr:y>0.59066</cdr:y>
    </cdr:to>
    <cdr:sp macro="" textlink="">
      <cdr:nvSpPr>
        <cdr:cNvPr id="25" name="Rounded Rectangular Callout 1"/>
        <cdr:cNvSpPr/>
      </cdr:nvSpPr>
      <cdr:spPr>
        <a:xfrm xmlns:a="http://schemas.openxmlformats.org/drawingml/2006/main">
          <a:off x="1901832" y="1944560"/>
          <a:ext cx="857881" cy="393072"/>
        </a:xfrm>
        <a:prstGeom xmlns:a="http://schemas.openxmlformats.org/drawingml/2006/main" prst="wedgeRoundRectCallout">
          <a:avLst>
            <a:gd name="adj1" fmla="val 33771"/>
            <a:gd name="adj2" fmla="val 48507"/>
            <a:gd name="adj3" fmla="val 16667"/>
          </a:avLst>
        </a:pr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800" dirty="0">
              <a:solidFill>
                <a:sysClr val="windowText" lastClr="000000"/>
              </a:solidFill>
            </a:rPr>
            <a:t>TA249 </a:t>
          </a:r>
        </a:p>
        <a:p xmlns:a="http://schemas.openxmlformats.org/drawingml/2006/main">
          <a:pPr algn="ctr"/>
          <a:r>
            <a:rPr lang="en-GB" sz="800" dirty="0">
              <a:solidFill>
                <a:sysClr val="windowText" lastClr="000000"/>
              </a:solidFill>
            </a:rPr>
            <a:t>Mar</a:t>
          </a:r>
          <a:r>
            <a:rPr lang="en-GB" sz="800" baseline="0" dirty="0">
              <a:solidFill>
                <a:sysClr val="windowText" lastClr="000000"/>
              </a:solidFill>
            </a:rPr>
            <a:t>-12</a:t>
          </a:r>
          <a:endParaRPr lang="en-GB" sz="800" dirty="0">
            <a:solidFill>
              <a:sysClr val="windowText" lastClr="000000"/>
            </a:solidFill>
          </a:endParaRPr>
        </a:p>
      </cdr:txBody>
    </cdr:sp>
  </cdr:relSizeAnchor>
  <cdr:relSizeAnchor xmlns:cdr="http://schemas.openxmlformats.org/drawingml/2006/chartDrawing">
    <cdr:from>
      <cdr:x>0.80813</cdr:x>
      <cdr:y>0.41026</cdr:y>
    </cdr:from>
    <cdr:to>
      <cdr:x>0.92862</cdr:x>
      <cdr:y>0.50958</cdr:y>
    </cdr:to>
    <cdr:sp macro="" textlink="">
      <cdr:nvSpPr>
        <cdr:cNvPr id="26" name="Rounded Rectangular Callout 5"/>
        <cdr:cNvSpPr/>
      </cdr:nvSpPr>
      <cdr:spPr>
        <a:xfrm xmlns:a="http://schemas.openxmlformats.org/drawingml/2006/main">
          <a:off x="5753834" y="1623650"/>
          <a:ext cx="857881" cy="393073"/>
        </a:xfrm>
        <a:prstGeom xmlns:a="http://schemas.openxmlformats.org/drawingml/2006/main" prst="wedgeRoundRectCallout">
          <a:avLst>
            <a:gd name="adj1" fmla="val 33771"/>
            <a:gd name="adj2" fmla="val 48507"/>
            <a:gd name="adj3" fmla="val 16667"/>
          </a:avLst>
        </a:pr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800" dirty="0">
              <a:solidFill>
                <a:sysClr val="windowText" lastClr="000000"/>
              </a:solidFill>
            </a:rPr>
            <a:t>CG180 </a:t>
          </a:r>
        </a:p>
        <a:p xmlns:a="http://schemas.openxmlformats.org/drawingml/2006/main">
          <a:pPr algn="ctr"/>
          <a:r>
            <a:rPr lang="en-GB" sz="800" dirty="0">
              <a:solidFill>
                <a:sysClr val="windowText" lastClr="000000"/>
              </a:solidFill>
            </a:rPr>
            <a:t>Jun</a:t>
          </a:r>
          <a:r>
            <a:rPr lang="en-GB" sz="800" baseline="0" dirty="0">
              <a:solidFill>
                <a:sysClr val="windowText" lastClr="000000"/>
              </a:solidFill>
            </a:rPr>
            <a:t>-14</a:t>
          </a:r>
          <a:endParaRPr lang="en-GB" sz="800" dirty="0">
            <a:solidFill>
              <a:sysClr val="windowText" lastClr="000000"/>
            </a:solidFill>
          </a:endParaRPr>
        </a:p>
      </cdr:txBody>
    </cdr:sp>
  </cdr:relSizeAnchor>
  <cdr:relSizeAnchor xmlns:cdr="http://schemas.openxmlformats.org/drawingml/2006/chartDrawing">
    <cdr:from>
      <cdr:x>0.42586</cdr:x>
      <cdr:y>0.77788</cdr:y>
    </cdr:from>
    <cdr:to>
      <cdr:x>0.61503</cdr:x>
      <cdr:y>0.83195</cdr:y>
    </cdr:to>
    <cdr:sp macro="" textlink="">
      <cdr:nvSpPr>
        <cdr:cNvPr id="7" name="Rounded Rectangle 6"/>
        <cdr:cNvSpPr/>
      </cdr:nvSpPr>
      <cdr:spPr>
        <a:xfrm xmlns:a="http://schemas.openxmlformats.org/drawingml/2006/main">
          <a:off x="2440821" y="2478156"/>
          <a:ext cx="1084257" cy="172278"/>
        </a:xfrm>
        <a:prstGeom xmlns:a="http://schemas.openxmlformats.org/drawingml/2006/main" prst="roundRect">
          <a:avLst/>
        </a:prstGeom>
        <a:ln xmlns:a="http://schemas.openxmlformats.org/drawingml/2006/main">
          <a:solidFill>
            <a:schemeClr val="bg1"/>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000" dirty="0"/>
            <a:t>2012/13</a:t>
          </a:r>
        </a:p>
      </cdr:txBody>
    </cdr:sp>
  </cdr:relSizeAnchor>
  <cdr:relSizeAnchor xmlns:cdr="http://schemas.openxmlformats.org/drawingml/2006/chartDrawing">
    <cdr:from>
      <cdr:x>0.68004</cdr:x>
      <cdr:y>0.77372</cdr:y>
    </cdr:from>
    <cdr:to>
      <cdr:x>0.82544</cdr:x>
      <cdr:y>0.84027</cdr:y>
    </cdr:to>
    <cdr:sp macro="" textlink="">
      <cdr:nvSpPr>
        <cdr:cNvPr id="8" name="Rounded Rectangle 7"/>
        <cdr:cNvSpPr/>
      </cdr:nvSpPr>
      <cdr:spPr>
        <a:xfrm xmlns:a="http://schemas.openxmlformats.org/drawingml/2006/main">
          <a:off x="3897656" y="2464903"/>
          <a:ext cx="833370" cy="212035"/>
        </a:xfrm>
        <a:prstGeom xmlns:a="http://schemas.openxmlformats.org/drawingml/2006/main" prst="roundRect">
          <a:avLst/>
        </a:prstGeom>
        <a:ln xmlns:a="http://schemas.openxmlformats.org/drawingml/2006/main">
          <a:solidFill>
            <a:schemeClr val="bg1"/>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000" dirty="0"/>
            <a:t>2013/14</a:t>
          </a:r>
        </a:p>
      </cdr:txBody>
    </cdr:sp>
  </cdr:relSizeAnchor>
  <cdr:relSizeAnchor xmlns:cdr="http://schemas.openxmlformats.org/drawingml/2006/chartDrawing">
    <cdr:from>
      <cdr:x>0.86818</cdr:x>
      <cdr:y>0.77372</cdr:y>
    </cdr:from>
    <cdr:to>
      <cdr:x>0.99885</cdr:x>
      <cdr:y>0.82779</cdr:y>
    </cdr:to>
    <cdr:sp macro="" textlink="">
      <cdr:nvSpPr>
        <cdr:cNvPr id="9" name="Rounded Rectangle 8"/>
        <cdr:cNvSpPr/>
      </cdr:nvSpPr>
      <cdr:spPr>
        <a:xfrm xmlns:a="http://schemas.openxmlformats.org/drawingml/2006/main">
          <a:off x="4975965" y="2464904"/>
          <a:ext cx="748974" cy="172278"/>
        </a:xfrm>
        <a:prstGeom xmlns:a="http://schemas.openxmlformats.org/drawingml/2006/main" prst="roundRect">
          <a:avLst/>
        </a:prstGeom>
        <a:ln xmlns:a="http://schemas.openxmlformats.org/drawingml/2006/main">
          <a:solidFill>
            <a:schemeClr val="bg1"/>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000" dirty="0"/>
            <a:t>2014/15</a:t>
          </a:r>
        </a:p>
      </cdr:txBody>
    </cdr:sp>
  </cdr:relSizeAnchor>
  <cdr:relSizeAnchor xmlns:cdr="http://schemas.openxmlformats.org/drawingml/2006/chartDrawing">
    <cdr:from>
      <cdr:x>0.37793</cdr:x>
      <cdr:y>0.66065</cdr:y>
    </cdr:from>
    <cdr:to>
      <cdr:x>0.37793</cdr:x>
      <cdr:y>0.81468</cdr:y>
    </cdr:to>
    <cdr:cxnSp macro="">
      <cdr:nvCxnSpPr>
        <cdr:cNvPr id="3" name="Straight Connector 2"/>
        <cdr:cNvCxnSpPr/>
      </cdr:nvCxnSpPr>
      <cdr:spPr>
        <a:xfrm xmlns:a="http://schemas.openxmlformats.org/drawingml/2006/main">
          <a:off x="2690814" y="2614613"/>
          <a:ext cx="0" cy="609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0.6165</cdr:x>
      <cdr:y>0.65423</cdr:y>
    </cdr:from>
    <cdr:to>
      <cdr:x>0.6165</cdr:x>
      <cdr:y>0.80826</cdr:y>
    </cdr:to>
    <cdr:cxnSp macro="">
      <cdr:nvCxnSpPr>
        <cdr:cNvPr id="12" name="Straight Connector 11"/>
        <cdr:cNvCxnSpPr/>
      </cdr:nvCxnSpPr>
      <cdr:spPr>
        <a:xfrm xmlns:a="http://schemas.openxmlformats.org/drawingml/2006/main">
          <a:off x="4389439" y="2589213"/>
          <a:ext cx="0" cy="609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0.85596</cdr:x>
      <cdr:y>0.65664</cdr:y>
    </cdr:from>
    <cdr:to>
      <cdr:x>0.85596</cdr:x>
      <cdr:y>0.81067</cdr:y>
    </cdr:to>
    <cdr:cxnSp macro="">
      <cdr:nvCxnSpPr>
        <cdr:cNvPr id="13" name="Straight Connector 12"/>
        <cdr:cNvCxnSpPr/>
      </cdr:nvCxnSpPr>
      <cdr:spPr>
        <a:xfrm xmlns:a="http://schemas.openxmlformats.org/drawingml/2006/main">
          <a:off x="6094414" y="2598738"/>
          <a:ext cx="0" cy="609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0.30407</cdr:x>
      <cdr:y>0.25462</cdr:y>
    </cdr:from>
    <cdr:to>
      <cdr:x>0.48844</cdr:x>
      <cdr:y>0.37098</cdr:y>
    </cdr:to>
    <cdr:sp macro="" textlink="">
      <cdr:nvSpPr>
        <cdr:cNvPr id="4" name="Rounded Rectangular Callout 3"/>
        <cdr:cNvSpPr/>
      </cdr:nvSpPr>
      <cdr:spPr>
        <a:xfrm xmlns:a="http://schemas.openxmlformats.org/drawingml/2006/main">
          <a:off x="1765300" y="765175"/>
          <a:ext cx="1070358" cy="349678"/>
        </a:xfrm>
        <a:prstGeom xmlns:a="http://schemas.openxmlformats.org/drawingml/2006/main" prst="wedgeRoundRectCallout">
          <a:avLst>
            <a:gd name="adj1" fmla="val 33771"/>
            <a:gd name="adj2" fmla="val 48507"/>
            <a:gd name="adj3" fmla="val 16667"/>
          </a:avLst>
        </a:pr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800" dirty="0">
              <a:solidFill>
                <a:sysClr val="windowText" lastClr="000000"/>
              </a:solidFill>
            </a:rPr>
            <a:t>TA95</a:t>
          </a:r>
        </a:p>
        <a:p xmlns:a="http://schemas.openxmlformats.org/drawingml/2006/main">
          <a:pPr algn="ctr"/>
          <a:r>
            <a:rPr lang="en-GB" sz="800" dirty="0">
              <a:solidFill>
                <a:sysClr val="windowText" lastClr="000000"/>
              </a:solidFill>
            </a:rPr>
            <a:t>Jan-06</a:t>
          </a:r>
        </a:p>
      </cdr:txBody>
    </cdr:sp>
  </cdr:relSizeAnchor>
  <cdr:relSizeAnchor xmlns:cdr="http://schemas.openxmlformats.org/drawingml/2006/chartDrawing">
    <cdr:from>
      <cdr:x>0.38119</cdr:x>
      <cdr:y>0.09614</cdr:y>
    </cdr:from>
    <cdr:to>
      <cdr:x>0.56556</cdr:x>
      <cdr:y>0.2125</cdr:y>
    </cdr:to>
    <cdr:sp macro="" textlink="">
      <cdr:nvSpPr>
        <cdr:cNvPr id="5" name="Rounded Rectangular Callout 4"/>
        <cdr:cNvSpPr/>
      </cdr:nvSpPr>
      <cdr:spPr>
        <a:xfrm xmlns:a="http://schemas.openxmlformats.org/drawingml/2006/main">
          <a:off x="2212975" y="288925"/>
          <a:ext cx="1070358" cy="349678"/>
        </a:xfrm>
        <a:prstGeom xmlns:a="http://schemas.openxmlformats.org/drawingml/2006/main" prst="wedgeRoundRectCallout">
          <a:avLst>
            <a:gd name="adj1" fmla="val 33771"/>
            <a:gd name="adj2" fmla="val 48507"/>
            <a:gd name="adj3" fmla="val 16667"/>
          </a:avLst>
        </a:pr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800" dirty="0">
              <a:solidFill>
                <a:sysClr val="windowText" lastClr="000000"/>
              </a:solidFill>
            </a:rPr>
            <a:t>TA120</a:t>
          </a:r>
        </a:p>
        <a:p xmlns:a="http://schemas.openxmlformats.org/drawingml/2006/main">
          <a:pPr algn="ctr"/>
          <a:r>
            <a:rPr lang="en-GB" sz="800" dirty="0">
              <a:solidFill>
                <a:sysClr val="windowText" lastClr="000000"/>
              </a:solidFill>
            </a:rPr>
            <a:t>May</a:t>
          </a:r>
          <a:r>
            <a:rPr lang="en-GB" sz="800" baseline="0" dirty="0">
              <a:solidFill>
                <a:sysClr val="windowText" lastClr="000000"/>
              </a:solidFill>
            </a:rPr>
            <a:t> </a:t>
          </a:r>
          <a:r>
            <a:rPr lang="en-GB" sz="800" dirty="0">
              <a:solidFill>
                <a:sysClr val="windowText" lastClr="000000"/>
              </a:solidFill>
            </a:rPr>
            <a:t>-07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5581F-6A06-4127-95DA-B4B801803560}" type="datetimeFigureOut">
              <a:rPr lang="en-GB" smtClean="0"/>
              <a:t>27/05/2016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ABA35-F270-48BE-9544-FAE6171D0EFF}" type="slidenum">
              <a:rPr lang="en-GB" smtClean="0"/>
              <a:t>‹#›</a:t>
            </a:fld>
            <a:endParaRPr lang="en-GB"/>
          </a:p>
        </p:txBody>
      </p:sp>
    </p:spTree>
    <p:extLst>
      <p:ext uri="{BB962C8B-B14F-4D97-AF65-F5344CB8AC3E}">
        <p14:creationId xmlns:p14="http://schemas.microsoft.com/office/powerpoint/2010/main" val="262847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 table shows that no one with a normal faecal calprotectin result had IBD. An intermediate result was also a low indicator of IBD (1/17, 5.9%). However, one quarter (25.8%, 8/31) of people with a high faecal calprotectin test result had a final diagnosis of IBD.</a:t>
            </a:r>
          </a:p>
          <a:p>
            <a:endParaRPr lang="en-GB" dirty="0" smtClean="0"/>
          </a:p>
          <a:p>
            <a:r>
              <a:rPr lang="en-GB" dirty="0" smtClean="0"/>
              <a:t>Bottom table shows:</a:t>
            </a:r>
          </a:p>
          <a:p>
            <a:pPr lvl="0"/>
            <a:r>
              <a:rPr lang="en-GB" sz="1200" kern="1200" dirty="0" smtClean="0">
                <a:solidFill>
                  <a:schemeClr val="tx1"/>
                </a:solidFill>
                <a:effectLst/>
                <a:latin typeface="+mn-lt"/>
                <a:ea typeface="+mn-ea"/>
                <a:cs typeface="+mn-cs"/>
              </a:rPr>
              <a:t>65.6% of people (145/221) with a normal test result &lt;100 were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diagnosed and managed in primary care.</a:t>
            </a:r>
          </a:p>
          <a:p>
            <a:pPr lvl="0"/>
            <a:r>
              <a:rPr lang="en-GB" sz="1200" kern="1200" dirty="0" smtClean="0">
                <a:solidFill>
                  <a:schemeClr val="tx1"/>
                </a:solidFill>
                <a:effectLst/>
                <a:latin typeface="+mn-lt"/>
                <a:ea typeface="+mn-ea"/>
                <a:cs typeface="+mn-cs"/>
              </a:rPr>
              <a:t>85.4% of people (41/48) with an intermediate or high test result were diagnosed following specialist secondary care investigations.</a:t>
            </a:r>
          </a:p>
          <a:p>
            <a:endParaRPr lang="en-GB" dirty="0" smtClean="0"/>
          </a:p>
          <a:p>
            <a:endParaRPr lang="en-GB" dirty="0"/>
          </a:p>
        </p:txBody>
      </p:sp>
      <p:sp>
        <p:nvSpPr>
          <p:cNvPr id="4" name="Header Placeholder 3"/>
          <p:cNvSpPr>
            <a:spLocks noGrp="1"/>
          </p:cNvSpPr>
          <p:nvPr>
            <p:ph type="hdr" sz="quarter" idx="10"/>
          </p:nvPr>
        </p:nvSpPr>
        <p:spPr/>
        <p:txBody>
          <a:bodyPr/>
          <a:lstStyle/>
          <a:p>
            <a:r>
              <a:rPr lang="en-GB" smtClean="0"/>
              <a:t>agenda item 3</a:t>
            </a:r>
            <a:endParaRPr lang="en-GB"/>
          </a:p>
        </p:txBody>
      </p:sp>
      <p:sp>
        <p:nvSpPr>
          <p:cNvPr id="5" name="Slide Number Placeholder 4"/>
          <p:cNvSpPr>
            <a:spLocks noGrp="1"/>
          </p:cNvSpPr>
          <p:nvPr>
            <p:ph type="sldNum" sz="quarter" idx="11"/>
          </p:nvPr>
        </p:nvSpPr>
        <p:spPr/>
        <p:txBody>
          <a:bodyPr/>
          <a:lstStyle/>
          <a:p>
            <a:fld id="{46E70404-8A97-4590-A972-1D6BFABCF06F}" type="slidenum">
              <a:rPr lang="en-GB" smtClean="0"/>
              <a:t>21</a:t>
            </a:fld>
            <a:endParaRPr lang="en-GB"/>
          </a:p>
        </p:txBody>
      </p:sp>
    </p:spTree>
    <p:extLst>
      <p:ext uri="{BB962C8B-B14F-4D97-AF65-F5344CB8AC3E}">
        <p14:creationId xmlns:p14="http://schemas.microsoft.com/office/powerpoint/2010/main" val="140339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71DFDF-DAE8-0F4E-9296-4DC13B963252}" type="slidenum">
              <a:rPr lang="en-GB" sz="1200"/>
              <a:pPr eaLnBrk="1" hangingPunct="1"/>
              <a:t>31</a:t>
            </a:fld>
            <a:endParaRPr lang="en-GB" sz="1200" dirty="0"/>
          </a:p>
        </p:txBody>
      </p:sp>
      <p:sp>
        <p:nvSpPr>
          <p:cNvPr id="58370" name="Rectangle 2"/>
          <p:cNvSpPr>
            <a:spLocks noGrp="1" noRot="1" noChangeAspect="1" noChangeArrowheads="1" noTextEdit="1"/>
          </p:cNvSpPr>
          <p:nvPr>
            <p:ph type="sldImg"/>
          </p:nvPr>
        </p:nvSpPr>
        <p:spPr>
          <a:xfrm>
            <a:off x="1143000" y="685800"/>
            <a:ext cx="4572000" cy="3429000"/>
          </a:xfrm>
          <a:ln/>
        </p:spPr>
      </p:sp>
      <p:sp>
        <p:nvSpPr>
          <p:cNvPr id="307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3A71C21-BAD9-FB4D-B3A2-E7CA1AD62CA0}" type="slidenum">
              <a:rPr lang="en-US" smtClean="0"/>
              <a:pPr eaLnBrk="1" hangingPunct="1">
                <a:defRPr/>
              </a:pPr>
              <a:t>32</a:t>
            </a:fld>
            <a:endParaRPr lang="en-US" dirty="0" smtClean="0"/>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xfrm>
            <a:off x="914508" y="4343913"/>
            <a:ext cx="5028986" cy="411436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GB" dirty="0">
                <a:latin typeface="Arial" charset="0"/>
                <a:cs typeface="+mn-cs"/>
              </a:rPr>
              <a:t>Each year in Lancashire and Cumbria about 4000 patients will have a stroke and about 1200 will have a stroke-like episode for which an alternative diagnosis is eventually reached. </a:t>
            </a:r>
          </a:p>
          <a:p>
            <a:pPr eaLnBrk="1" hangingPunct="1">
              <a:defRPr/>
            </a:pPr>
            <a:endParaRPr lang="en-GB" dirty="0">
              <a:latin typeface="Arial" charset="0"/>
              <a:cs typeface="+mn-cs"/>
            </a:endParaRPr>
          </a:p>
          <a:p>
            <a:pPr eaLnBrk="1" hangingPunct="1">
              <a:defRPr/>
            </a:pPr>
            <a:r>
              <a:rPr lang="en-GB" dirty="0">
                <a:latin typeface="Arial" charset="0"/>
                <a:cs typeface="+mn-cs"/>
              </a:rPr>
              <a:t>This figure is not SMR adjusted and will in fact be higher. Only 20 patients in the Network received thrombolysis last year.  </a:t>
            </a:r>
          </a:p>
          <a:p>
            <a:pPr eaLnBrk="1" hangingPunct="1">
              <a:defRPr/>
            </a:pPr>
            <a:endParaRPr lang="en-GB" dirty="0">
              <a:latin typeface="Arial" charset="0"/>
              <a:cs typeface="+mn-cs"/>
            </a:endParaRPr>
          </a:p>
          <a:p>
            <a:pPr eaLnBrk="1" hangingPunct="1">
              <a:defRPr/>
            </a:pPr>
            <a:r>
              <a:rPr lang="en-GB" dirty="0">
                <a:latin typeface="Arial" charset="0"/>
                <a:cs typeface="+mn-cs"/>
              </a:rPr>
              <a:t>Potentially 400 patients could be eligible and this figure could increase as the evidence base for a wider time window strengthens and public awareness grows. </a:t>
            </a:r>
          </a:p>
          <a:p>
            <a:pPr eaLnBrk="1" hangingPunct="1">
              <a:defRPr/>
            </a:pPr>
            <a:endParaRPr lang="en-US" dirty="0">
              <a:latin typeface="Arial"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GB" dirty="0">
              <a:latin typeface="Arial"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294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680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4859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861048"/>
            <a:ext cx="7304856" cy="576064"/>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10"/>
          <p:cNvSpPr>
            <a:spLocks noGrp="1"/>
          </p:cNvSpPr>
          <p:nvPr>
            <p:ph type="body" sz="quarter" idx="13"/>
          </p:nvPr>
        </p:nvSpPr>
        <p:spPr>
          <a:xfrm>
            <a:off x="468313" y="5229200"/>
            <a:ext cx="7272337" cy="504676"/>
          </a:xfrm>
        </p:spPr>
        <p:txBody>
          <a:bodyPr>
            <a:normAutofit/>
          </a:bodyPr>
          <a:lstStyle>
            <a:lvl1pPr>
              <a:buNone/>
              <a:defRPr sz="14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dirty="0"/>
            </a:lvl1pPr>
          </a:lstStyle>
          <a:p>
            <a:pPr>
              <a:defRPr/>
            </a:pPr>
            <a:r>
              <a:rPr lang="en-US">
                <a:solidFill>
                  <a:prstClr val="black">
                    <a:tint val="75000"/>
                  </a:prstClr>
                </a:solidFill>
              </a:rPr>
              <a:t>© NICE 2013</a:t>
            </a:r>
            <a:endParaRPr lang="en-GB">
              <a:solidFill>
                <a:prstClr val="black">
                  <a:tint val="75000"/>
                </a:prstClr>
              </a:solidFill>
            </a:endParaRPr>
          </a:p>
          <a:p>
            <a:pPr>
              <a:defRPr/>
            </a:pPr>
            <a:endParaRPr lang="en-GB">
              <a:solidFill>
                <a:prstClr val="black">
                  <a:tint val="75000"/>
                </a:prstClr>
              </a:solidFill>
            </a:endParaRPr>
          </a:p>
        </p:txBody>
      </p:sp>
    </p:spTree>
    <p:extLst>
      <p:ext uri="{BB962C8B-B14F-4D97-AF65-F5344CB8AC3E}">
        <p14:creationId xmlns:p14="http://schemas.microsoft.com/office/powerpoint/2010/main" val="113504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861048"/>
            <a:ext cx="7304856" cy="576064"/>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10"/>
          <p:cNvSpPr>
            <a:spLocks noGrp="1"/>
          </p:cNvSpPr>
          <p:nvPr>
            <p:ph type="body" sz="quarter" idx="13"/>
          </p:nvPr>
        </p:nvSpPr>
        <p:spPr>
          <a:xfrm>
            <a:off x="468313" y="5229200"/>
            <a:ext cx="7272337" cy="504676"/>
          </a:xfrm>
        </p:spPr>
        <p:txBody>
          <a:bodyPr>
            <a:normAutofit/>
          </a:bodyPr>
          <a:lstStyle>
            <a:lvl1pPr>
              <a:buNone/>
              <a:defRPr sz="14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dirty="0"/>
            </a:lvl1pPr>
          </a:lstStyle>
          <a:p>
            <a:pPr>
              <a:defRPr/>
            </a:pPr>
            <a:r>
              <a:rPr lang="en-US">
                <a:solidFill>
                  <a:prstClr val="white"/>
                </a:solidFill>
              </a:rPr>
              <a:t>© NICE 2013</a:t>
            </a:r>
            <a:endParaRPr lang="en-GB">
              <a:solidFill>
                <a:prstClr val="white"/>
              </a:solidFill>
            </a:endParaRPr>
          </a:p>
          <a:p>
            <a:pPr>
              <a:defRPr/>
            </a:pPr>
            <a:endParaRPr lang="en-GB">
              <a:solidFill>
                <a:prstClr val="white"/>
              </a:solidFill>
            </a:endParaRPr>
          </a:p>
        </p:txBody>
      </p:sp>
    </p:spTree>
    <p:extLst>
      <p:ext uri="{BB962C8B-B14F-4D97-AF65-F5344CB8AC3E}">
        <p14:creationId xmlns:p14="http://schemas.microsoft.com/office/powerpoint/2010/main" val="107943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CEF0DB13-E553-449F-BF64-A3EE98BB023C}"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111103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82C0233-4076-4C6D-A4D7-CF67400DA116}"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83039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06BAFE7A-488E-4D59-8642-0E104A8AF8F8}"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56340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F7B7C540-BD62-4D9C-A748-C0225BF630F1}"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396233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D8A3D1AF-452B-49AE-A1F9-F81287383BED}"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56021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1268C50-6E9B-4B7D-A7D8-8139BF11F3E1}"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35140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8075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768504-E6D7-4853-9194-2A59B7377F59}"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59349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2DA31B7-92A2-4245-BF31-D1EBB7E729B1}"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286089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C9E77240-F91E-48B9-9ABF-8AEAD28E4EC1}"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7251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9C8A304B-D170-41DA-BCD3-5125930BFA7F}"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39824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838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53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16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74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48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674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449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1B872-8ED4-43DC-AE34-C50CC2E4FB99}" type="datetimeFigureOut">
              <a:rPr lang="en-GB" smtClean="0">
                <a:solidFill>
                  <a:prstClr val="black">
                    <a:tint val="75000"/>
                  </a:prstClr>
                </a:solidFill>
              </a:rPr>
              <a:pPr/>
              <a:t>27/05/2016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E5B45-4D8D-43D9-8F6C-F577EDAF18B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9196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6453188"/>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050" dirty="0">
                <a:solidFill>
                  <a:schemeClr val="bg1"/>
                </a:solidFill>
                <a:latin typeface="Arial" pitchFamily="34" charset="0"/>
                <a:cs typeface="Arial" pitchFamily="34" charset="0"/>
              </a:defRPr>
            </a:lvl1pPr>
          </a:lstStyle>
          <a:p>
            <a:pPr>
              <a:defRPr/>
            </a:pPr>
            <a:r>
              <a:rPr lang="en-US">
                <a:solidFill>
                  <a:prstClr val="white"/>
                </a:solidFill>
              </a:rPr>
              <a:t>© NICE 2013</a:t>
            </a:r>
            <a:endParaRPr lang="en-GB">
              <a:solidFill>
                <a:prstClr val="white"/>
              </a:solidFill>
            </a:endParaRPr>
          </a:p>
          <a:p>
            <a:pPr>
              <a:defRPr/>
            </a:pPr>
            <a:endParaRPr lang="en-GB">
              <a:solidFill>
                <a:prstClr val="white"/>
              </a:solidFill>
            </a:endParaRPr>
          </a:p>
        </p:txBody>
      </p:sp>
    </p:spTree>
    <p:extLst>
      <p:ext uri="{BB962C8B-B14F-4D97-AF65-F5344CB8AC3E}">
        <p14:creationId xmlns:p14="http://schemas.microsoft.com/office/powerpoint/2010/main" val="42647844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rgbClr val="4A4A4A"/>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4A4A4A"/>
          </a:solidFill>
          <a:latin typeface="Arial" charset="0"/>
          <a:cs typeface="Arial" charset="0"/>
        </a:defRPr>
      </a:lvl2pPr>
      <a:lvl3pPr algn="ctr" rtl="0" eaLnBrk="0" fontAlgn="base" hangingPunct="0">
        <a:spcBef>
          <a:spcPct val="0"/>
        </a:spcBef>
        <a:spcAft>
          <a:spcPct val="0"/>
        </a:spcAft>
        <a:defRPr sz="4400">
          <a:solidFill>
            <a:srgbClr val="4A4A4A"/>
          </a:solidFill>
          <a:latin typeface="Arial" charset="0"/>
          <a:cs typeface="Arial" charset="0"/>
        </a:defRPr>
      </a:lvl3pPr>
      <a:lvl4pPr algn="ctr" rtl="0" eaLnBrk="0" fontAlgn="base" hangingPunct="0">
        <a:spcBef>
          <a:spcPct val="0"/>
        </a:spcBef>
        <a:spcAft>
          <a:spcPct val="0"/>
        </a:spcAft>
        <a:defRPr sz="4400">
          <a:solidFill>
            <a:srgbClr val="4A4A4A"/>
          </a:solidFill>
          <a:latin typeface="Arial" charset="0"/>
          <a:cs typeface="Arial" charset="0"/>
        </a:defRPr>
      </a:lvl4pPr>
      <a:lvl5pPr algn="ctr" rtl="0" eaLnBrk="0" fontAlgn="base" hangingPunct="0">
        <a:spcBef>
          <a:spcPct val="0"/>
        </a:spcBef>
        <a:spcAft>
          <a:spcPct val="0"/>
        </a:spcAft>
        <a:defRPr sz="4400">
          <a:solidFill>
            <a:srgbClr val="4A4A4A"/>
          </a:solidFill>
          <a:latin typeface="Arial" charset="0"/>
          <a:cs typeface="Arial" charset="0"/>
        </a:defRPr>
      </a:lvl5pPr>
      <a:lvl6pPr marL="457200" algn="ctr" rtl="0" fontAlgn="base">
        <a:spcBef>
          <a:spcPct val="0"/>
        </a:spcBef>
        <a:spcAft>
          <a:spcPct val="0"/>
        </a:spcAft>
        <a:defRPr sz="4400">
          <a:solidFill>
            <a:srgbClr val="4A4A4A"/>
          </a:solidFill>
          <a:latin typeface="Arial" charset="0"/>
          <a:cs typeface="Arial" charset="0"/>
        </a:defRPr>
      </a:lvl6pPr>
      <a:lvl7pPr marL="914400" algn="ctr" rtl="0" fontAlgn="base">
        <a:spcBef>
          <a:spcPct val="0"/>
        </a:spcBef>
        <a:spcAft>
          <a:spcPct val="0"/>
        </a:spcAft>
        <a:defRPr sz="4400">
          <a:solidFill>
            <a:srgbClr val="4A4A4A"/>
          </a:solidFill>
          <a:latin typeface="Arial" charset="0"/>
          <a:cs typeface="Arial" charset="0"/>
        </a:defRPr>
      </a:lvl7pPr>
      <a:lvl8pPr marL="1371600" algn="ctr" rtl="0" fontAlgn="base">
        <a:spcBef>
          <a:spcPct val="0"/>
        </a:spcBef>
        <a:spcAft>
          <a:spcPct val="0"/>
        </a:spcAft>
        <a:defRPr sz="4400">
          <a:solidFill>
            <a:srgbClr val="4A4A4A"/>
          </a:solidFill>
          <a:latin typeface="Arial" charset="0"/>
          <a:cs typeface="Arial" charset="0"/>
        </a:defRPr>
      </a:lvl8pPr>
      <a:lvl9pPr marL="1828800" algn="ctr" rtl="0" fontAlgn="base">
        <a:spcBef>
          <a:spcPct val="0"/>
        </a:spcBef>
        <a:spcAft>
          <a:spcPct val="0"/>
        </a:spcAft>
        <a:defRPr sz="4400">
          <a:solidFill>
            <a:srgbClr val="4A4A4A"/>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A4A4A"/>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4A4A4A"/>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A4A4A"/>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wmf"/></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1"/>
          <p:cNvSpPr>
            <a:spLocks noGrp="1"/>
          </p:cNvSpPr>
          <p:nvPr>
            <p:ph type="subTitle" idx="1"/>
          </p:nvPr>
        </p:nvSpPr>
        <p:spPr>
          <a:xfrm>
            <a:off x="468313" y="3860800"/>
            <a:ext cx="7304087" cy="576263"/>
          </a:xfrm>
        </p:spPr>
        <p:txBody>
          <a:bodyPr>
            <a:noAutofit/>
          </a:bodyPr>
          <a:lstStyle/>
          <a:p>
            <a:r>
              <a:rPr lang="en-GB" altLang="en-US" sz="2800" b="1" dirty="0" smtClean="0">
                <a:latin typeface="Arial" charset="0"/>
                <a:cs typeface="Arial" charset="0"/>
              </a:rPr>
              <a:t>Barriers and Solutions to the adoption of diagnostic technologies</a:t>
            </a:r>
          </a:p>
        </p:txBody>
      </p:sp>
      <p:sp>
        <p:nvSpPr>
          <p:cNvPr id="13315" name="Text Placeholder 2"/>
          <p:cNvSpPr>
            <a:spLocks noGrp="1"/>
          </p:cNvSpPr>
          <p:nvPr>
            <p:ph type="body" sz="quarter" idx="13"/>
          </p:nvPr>
        </p:nvSpPr>
        <p:spPr>
          <a:xfrm>
            <a:off x="468313" y="5229225"/>
            <a:ext cx="7272337" cy="504825"/>
          </a:xfrm>
        </p:spPr>
        <p:txBody>
          <a:bodyPr>
            <a:normAutofit/>
          </a:bodyPr>
          <a:lstStyle/>
          <a:p>
            <a:pPr eaLnBrk="1" hangingPunct="1"/>
            <a:r>
              <a:rPr lang="en-GB" altLang="en-US" sz="1800" dirty="0" smtClean="0">
                <a:latin typeface="Arial" charset="0"/>
                <a:cs typeface="Arial" charset="0"/>
              </a:rPr>
              <a:t>Sally Chisholm, Programme Director,  Adoption and Impact</a:t>
            </a:r>
          </a:p>
        </p:txBody>
      </p:sp>
    </p:spTree>
    <p:extLst>
      <p:ext uri="{BB962C8B-B14F-4D97-AF65-F5344CB8AC3E}">
        <p14:creationId xmlns:p14="http://schemas.microsoft.com/office/powerpoint/2010/main" val="1303319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Contribution of Innovation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29600" cy="413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6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Measuring Change</a:t>
            </a:r>
            <a:endParaRPr lang="en-GB" dirty="0"/>
          </a:p>
        </p:txBody>
      </p:sp>
      <p:sp>
        <p:nvSpPr>
          <p:cNvPr id="3" name="Content Placeholder 2"/>
          <p:cNvSpPr>
            <a:spLocks noGrp="1"/>
          </p:cNvSpPr>
          <p:nvPr>
            <p:ph idx="1"/>
          </p:nvPr>
        </p:nvSpPr>
        <p:spPr>
          <a:xfrm>
            <a:off x="539552" y="1340768"/>
            <a:ext cx="8229600" cy="4525963"/>
          </a:xfrm>
        </p:spPr>
        <p:txBody>
          <a:bodyPr/>
          <a:lstStyle/>
          <a:p>
            <a:pPr marL="0" indent="0">
              <a:buNone/>
            </a:pPr>
            <a:r>
              <a:rPr lang="en-GB" dirty="0" smtClean="0"/>
              <a:t>Innovation Scorecard - </a:t>
            </a:r>
            <a:r>
              <a:rPr lang="en-GB" sz="2400" dirty="0" smtClean="0"/>
              <a:t>helping the NHS to identify variation in the adoption of NICE recommended products</a:t>
            </a:r>
          </a:p>
          <a:p>
            <a:endParaRPr lang="en-GB" dirty="0"/>
          </a:p>
        </p:txBody>
      </p:sp>
      <p:graphicFrame>
        <p:nvGraphicFramePr>
          <p:cNvPr id="4" name="Chart 3"/>
          <p:cNvGraphicFramePr/>
          <p:nvPr>
            <p:extLst>
              <p:ext uri="{D42A27DB-BD31-4B8C-83A1-F6EECF244321}">
                <p14:modId xmlns:p14="http://schemas.microsoft.com/office/powerpoint/2010/main" val="1574263561"/>
              </p:ext>
            </p:extLst>
          </p:nvPr>
        </p:nvGraphicFramePr>
        <p:xfrm>
          <a:off x="1547664" y="2492896"/>
          <a:ext cx="5731510" cy="318579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74832" y="5659507"/>
            <a:ext cx="8784976" cy="646331"/>
          </a:xfrm>
          <a:prstGeom prst="rect">
            <a:avLst/>
          </a:prstGeom>
        </p:spPr>
        <p:txBody>
          <a:bodyPr wrap="square">
            <a:spAutoFit/>
          </a:bodyPr>
          <a:lstStyle/>
          <a:p>
            <a:r>
              <a:rPr lang="en-GB" dirty="0"/>
              <a:t>Defined daily doses of apixaban, dabigatran etexilate and rivaroxaban. Primary care prescribing trend (April 2011 – September 2015)</a:t>
            </a:r>
          </a:p>
        </p:txBody>
      </p:sp>
    </p:spTree>
    <p:extLst>
      <p:ext uri="{BB962C8B-B14F-4D97-AF65-F5344CB8AC3E}">
        <p14:creationId xmlns:p14="http://schemas.microsoft.com/office/powerpoint/2010/main" val="61248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Audits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85892"/>
              </p:ext>
            </p:extLst>
          </p:nvPr>
        </p:nvGraphicFramePr>
        <p:xfrm>
          <a:off x="457200" y="1600201"/>
          <a:ext cx="7643192" cy="39170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79512" y="5661248"/>
            <a:ext cx="8712968" cy="646331"/>
          </a:xfrm>
          <a:prstGeom prst="rect">
            <a:avLst/>
          </a:prstGeom>
        </p:spPr>
        <p:txBody>
          <a:bodyPr wrap="square">
            <a:spAutoFit/>
          </a:bodyPr>
          <a:lstStyle/>
          <a:p>
            <a:r>
              <a:rPr lang="en-GB" dirty="0"/>
              <a:t>Implant rate per million population for new implantable cardioverter defibrillators and cardiac resynchronisation </a:t>
            </a:r>
            <a:r>
              <a:rPr lang="en-GB" dirty="0" smtClean="0"/>
              <a:t>therapy . Cardiac Rhythm Management audit</a:t>
            </a:r>
            <a:endParaRPr lang="en-GB" dirty="0"/>
          </a:p>
        </p:txBody>
      </p:sp>
    </p:spTree>
    <p:extLst>
      <p:ext uri="{BB962C8B-B14F-4D97-AF65-F5344CB8AC3E}">
        <p14:creationId xmlns:p14="http://schemas.microsoft.com/office/powerpoint/2010/main" val="193317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Whole Systems Demonstrator</a:t>
            </a:r>
            <a:endParaRPr lang="en-GB" dirty="0"/>
          </a:p>
        </p:txBody>
      </p:sp>
      <p:sp>
        <p:nvSpPr>
          <p:cNvPr id="3" name="Content Placeholder 2"/>
          <p:cNvSpPr>
            <a:spLocks noGrp="1"/>
          </p:cNvSpPr>
          <p:nvPr>
            <p:ph idx="1"/>
          </p:nvPr>
        </p:nvSpPr>
        <p:spPr/>
        <p:txBody>
          <a:bodyPr/>
          <a:lstStyle/>
          <a:p>
            <a:r>
              <a:rPr lang="en-GB" dirty="0" smtClean="0"/>
              <a:t>Largest randomised control trial of telehealth and telecare.  Over 3000 patients (diabetes, Heart Failure &amp; COPD in 238 GP practices. Reported in 2011</a:t>
            </a:r>
          </a:p>
          <a:p>
            <a:endParaRPr lang="en-GB" dirty="0"/>
          </a:p>
          <a:p>
            <a:r>
              <a:rPr lang="en-GB" dirty="0" smtClean="0"/>
              <a:t>Question – Does the use of technology as a remote intervention make a difference?</a:t>
            </a:r>
          </a:p>
          <a:p>
            <a:endParaRPr lang="en-GB" dirty="0"/>
          </a:p>
        </p:txBody>
      </p:sp>
    </p:spTree>
    <p:extLst>
      <p:ext uri="{BB962C8B-B14F-4D97-AF65-F5344CB8AC3E}">
        <p14:creationId xmlns:p14="http://schemas.microsoft.com/office/powerpoint/2010/main" val="376755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Whole Systems Demonstrator</a:t>
            </a:r>
          </a:p>
        </p:txBody>
      </p:sp>
      <p:sp>
        <p:nvSpPr>
          <p:cNvPr id="3" name="Content Placeholder 2"/>
          <p:cNvSpPr>
            <a:spLocks noGrp="1"/>
          </p:cNvSpPr>
          <p:nvPr>
            <p:ph idx="1"/>
          </p:nvPr>
        </p:nvSpPr>
        <p:spPr/>
        <p:txBody>
          <a:bodyPr/>
          <a:lstStyle/>
          <a:p>
            <a:r>
              <a:rPr lang="en-GB" dirty="0" smtClean="0"/>
              <a:t>Telehealth delivered:-</a:t>
            </a:r>
          </a:p>
          <a:p>
            <a:pPr lvl="1"/>
            <a:r>
              <a:rPr lang="en-GB" dirty="0" smtClean="0"/>
              <a:t>15% reduction in emergency visits</a:t>
            </a:r>
          </a:p>
          <a:p>
            <a:pPr lvl="1"/>
            <a:r>
              <a:rPr lang="en-GB" dirty="0" smtClean="0"/>
              <a:t>20% reduction in emergency hospital admissions</a:t>
            </a:r>
          </a:p>
          <a:p>
            <a:pPr lvl="1"/>
            <a:r>
              <a:rPr lang="en-GB" dirty="0" smtClean="0"/>
              <a:t>14% reduction in planned admissions</a:t>
            </a:r>
          </a:p>
          <a:p>
            <a:pPr lvl="1"/>
            <a:r>
              <a:rPr lang="en-GB" dirty="0" smtClean="0"/>
              <a:t>14% decrease in bed days</a:t>
            </a:r>
          </a:p>
          <a:p>
            <a:pPr lvl="1"/>
            <a:r>
              <a:rPr lang="en-GB" dirty="0" smtClean="0"/>
              <a:t>8% reduction in costs</a:t>
            </a:r>
          </a:p>
          <a:p>
            <a:pPr lvl="1"/>
            <a:r>
              <a:rPr lang="en-GB" dirty="0" smtClean="0"/>
              <a:t>45% reduction in mortality</a:t>
            </a:r>
            <a:endParaRPr lang="en-GB" dirty="0"/>
          </a:p>
        </p:txBody>
      </p:sp>
    </p:spTree>
    <p:extLst>
      <p:ext uri="{BB962C8B-B14F-4D97-AF65-F5344CB8AC3E}">
        <p14:creationId xmlns:p14="http://schemas.microsoft.com/office/powerpoint/2010/main" val="274240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Faecal Calprotectin (DG11 &amp; QS81)</a:t>
            </a:r>
            <a:endParaRPr lang="en-GB" sz="3600" dirty="0"/>
          </a:p>
        </p:txBody>
      </p:sp>
      <p:sp>
        <p:nvSpPr>
          <p:cNvPr id="3" name="Content Placeholder 2"/>
          <p:cNvSpPr>
            <a:spLocks noGrp="1"/>
          </p:cNvSpPr>
          <p:nvPr>
            <p:ph idx="1"/>
          </p:nvPr>
        </p:nvSpPr>
        <p:spPr>
          <a:xfrm>
            <a:off x="457200" y="1412776"/>
            <a:ext cx="8229600" cy="4525963"/>
          </a:xfrm>
        </p:spPr>
        <p:txBody>
          <a:bodyPr/>
          <a:lstStyle/>
          <a:p>
            <a:r>
              <a:rPr lang="en-GB" sz="2400" dirty="0" smtClean="0"/>
              <a:t>DG11 October 2013 - faecal calprotectin testing  recommended by NICE as an option to help distinguish between inflammatory and non inflammatory bowel diseases. </a:t>
            </a:r>
          </a:p>
          <a:p>
            <a:endParaRPr lang="en-GB" sz="2400" dirty="0" smtClean="0"/>
          </a:p>
          <a:p>
            <a:r>
              <a:rPr lang="en-GB" sz="2400" dirty="0" smtClean="0"/>
              <a:t>QS81 (IBD) February 2015 - faecal biomarkers, such as faecal calprotectin, alongside clinical assessment may be useful in primary care to distinguish between suspected inflammatory bowel disease and non‑inflammatory bowel disease, such as irritable bowel syndrome</a:t>
            </a:r>
          </a:p>
          <a:p>
            <a:endParaRPr lang="en-GB" sz="2400" dirty="0"/>
          </a:p>
        </p:txBody>
      </p:sp>
    </p:spTree>
    <p:extLst>
      <p:ext uri="{BB962C8B-B14F-4D97-AF65-F5344CB8AC3E}">
        <p14:creationId xmlns:p14="http://schemas.microsoft.com/office/powerpoint/2010/main" val="406999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NICE Adoption Project</a:t>
            </a:r>
            <a:endParaRPr lang="en-GB" dirty="0"/>
          </a:p>
        </p:txBody>
      </p:sp>
      <p:sp>
        <p:nvSpPr>
          <p:cNvPr id="3" name="Content Placeholder 2"/>
          <p:cNvSpPr>
            <a:spLocks noGrp="1"/>
          </p:cNvSpPr>
          <p:nvPr>
            <p:ph idx="1"/>
          </p:nvPr>
        </p:nvSpPr>
        <p:spPr>
          <a:xfrm>
            <a:off x="457200" y="1412776"/>
            <a:ext cx="8229600" cy="4525963"/>
          </a:xfrm>
        </p:spPr>
        <p:txBody>
          <a:bodyPr/>
          <a:lstStyle/>
          <a:p>
            <a:r>
              <a:rPr lang="en-GB" sz="2400" dirty="0" smtClean="0"/>
              <a:t>The NICE Adoption team worked with AHSNs to identify NHS organisations interested in evaluating the impact of introducing faecal calprotectin testing for inflammatory diseases of the bowel into primary care.</a:t>
            </a:r>
          </a:p>
          <a:p>
            <a:endParaRPr lang="en-GB" sz="2400" dirty="0" smtClean="0"/>
          </a:p>
          <a:p>
            <a:r>
              <a:rPr lang="en-GB" sz="2400" dirty="0" smtClean="0"/>
              <a:t>Two sites were selected to participate. They each proposed different approaches to their intended adoption of faecal calprotectin testing. NICE did not stipulate the technology to be used or the method of testing.</a:t>
            </a:r>
          </a:p>
          <a:p>
            <a:endParaRPr lang="en-GB" sz="2400" dirty="0" smtClean="0"/>
          </a:p>
          <a:p>
            <a:endParaRPr lang="en-GB" sz="2400" dirty="0"/>
          </a:p>
        </p:txBody>
      </p:sp>
    </p:spTree>
    <p:extLst>
      <p:ext uri="{BB962C8B-B14F-4D97-AF65-F5344CB8AC3E}">
        <p14:creationId xmlns:p14="http://schemas.microsoft.com/office/powerpoint/2010/main" val="143511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Sites</a:t>
            </a:r>
            <a:endParaRPr lang="en-GB" dirty="0"/>
          </a:p>
        </p:txBody>
      </p:sp>
      <p:sp>
        <p:nvSpPr>
          <p:cNvPr id="3" name="Content Placeholder 2"/>
          <p:cNvSpPr>
            <a:spLocks noGrp="1"/>
          </p:cNvSpPr>
          <p:nvPr>
            <p:ph idx="1"/>
          </p:nvPr>
        </p:nvSpPr>
        <p:spPr/>
        <p:txBody>
          <a:bodyPr/>
          <a:lstStyle/>
          <a:p>
            <a:r>
              <a:rPr lang="en-GB" dirty="0" smtClean="0"/>
              <a:t>York Teaching Hospital NHS Foundation Trust and NHS Vale of York Clinical Commissioning Group</a:t>
            </a:r>
          </a:p>
          <a:p>
            <a:endParaRPr lang="en-GB" dirty="0" smtClean="0"/>
          </a:p>
          <a:p>
            <a:r>
              <a:rPr lang="en-GB" dirty="0" smtClean="0"/>
              <a:t>St George's University Hospitals NHS Foundation Trust and NHS </a:t>
            </a:r>
            <a:r>
              <a:rPr lang="en-GB" dirty="0" err="1" smtClean="0"/>
              <a:t>Wandsworth</a:t>
            </a:r>
            <a:r>
              <a:rPr lang="en-GB" dirty="0" smtClean="0"/>
              <a:t> Clinical Commissioning Group</a:t>
            </a:r>
            <a:endParaRPr lang="en-GB" dirty="0"/>
          </a:p>
        </p:txBody>
      </p:sp>
    </p:spTree>
    <p:extLst>
      <p:ext uri="{BB962C8B-B14F-4D97-AF65-F5344CB8AC3E}">
        <p14:creationId xmlns:p14="http://schemas.microsoft.com/office/powerpoint/2010/main" val="102600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a:t>
            </a:r>
            <a:endParaRPr lang="en-GB" dirty="0"/>
          </a:p>
        </p:txBody>
      </p:sp>
      <p:sp>
        <p:nvSpPr>
          <p:cNvPr id="3" name="Content Placeholder 2"/>
          <p:cNvSpPr>
            <a:spLocks noGrp="1"/>
          </p:cNvSpPr>
          <p:nvPr>
            <p:ph idx="1"/>
          </p:nvPr>
        </p:nvSpPr>
        <p:spPr>
          <a:xfrm>
            <a:off x="457200" y="1268760"/>
            <a:ext cx="8363272" cy="4525963"/>
          </a:xfrm>
        </p:spPr>
        <p:txBody>
          <a:bodyPr/>
          <a:lstStyle/>
          <a:p>
            <a:r>
              <a:rPr lang="en-GB" sz="2600" dirty="0" smtClean="0"/>
              <a:t>Project team - consultant gastroenterologist (project lead), CCG GP lead for planned care, CCG innovation and improvement manager, laboratory lead and deputy directorate manager for acute and general medicine. </a:t>
            </a:r>
          </a:p>
          <a:p>
            <a:r>
              <a:rPr lang="en-GB" sz="2600" dirty="0" smtClean="0"/>
              <a:t>Guidelines </a:t>
            </a:r>
            <a:r>
              <a:rPr lang="en-GB" sz="2600" dirty="0"/>
              <a:t>and </a:t>
            </a:r>
            <a:r>
              <a:rPr lang="en-GB" sz="2600" dirty="0" smtClean="0"/>
              <a:t>treatment </a:t>
            </a:r>
            <a:r>
              <a:rPr lang="en-GB" sz="2600" dirty="0"/>
              <a:t>algorithm </a:t>
            </a:r>
            <a:r>
              <a:rPr lang="en-GB" sz="2600" dirty="0" smtClean="0"/>
              <a:t>for people aged 18-60 for FCP testing in primary care for GPs in 5/30 practices. </a:t>
            </a:r>
          </a:p>
          <a:p>
            <a:r>
              <a:rPr lang="en-GB" sz="2600" dirty="0" smtClean="0"/>
              <a:t>6‑month pilot project, followed by an evaluation of the local guidelines.</a:t>
            </a:r>
            <a:endParaRPr lang="en-GB" sz="2600" dirty="0"/>
          </a:p>
        </p:txBody>
      </p:sp>
    </p:spTree>
    <p:extLst>
      <p:ext uri="{BB962C8B-B14F-4D97-AF65-F5344CB8AC3E}">
        <p14:creationId xmlns:p14="http://schemas.microsoft.com/office/powerpoint/2010/main" val="362159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Wandsworth</a:t>
            </a:r>
            <a:endParaRPr lang="en-GB" dirty="0"/>
          </a:p>
        </p:txBody>
      </p:sp>
      <p:sp>
        <p:nvSpPr>
          <p:cNvPr id="3" name="Content Placeholder 2"/>
          <p:cNvSpPr>
            <a:spLocks noGrp="1"/>
          </p:cNvSpPr>
          <p:nvPr>
            <p:ph idx="1"/>
          </p:nvPr>
        </p:nvSpPr>
        <p:spPr/>
        <p:txBody>
          <a:bodyPr/>
          <a:lstStyle/>
          <a:p>
            <a:r>
              <a:rPr lang="en-GB" sz="2800" dirty="0" smtClean="0"/>
              <a:t>Project team - consultant gastroenterologist (project lead), CCG GP lead, laboratory leads, pathology project manager.</a:t>
            </a:r>
          </a:p>
          <a:p>
            <a:r>
              <a:rPr lang="en-GB" sz="2800" dirty="0" smtClean="0"/>
              <a:t>Pathway algorithm developed for people aged 16-40 for FCP testing in primary care for GPs in all 43 practices. </a:t>
            </a:r>
          </a:p>
          <a:p>
            <a:r>
              <a:rPr lang="en-GB" sz="2800" dirty="0" smtClean="0"/>
              <a:t>5-month pilot project with review of algorithm.</a:t>
            </a:r>
          </a:p>
          <a:p>
            <a:endParaRPr lang="en-GB" dirty="0"/>
          </a:p>
        </p:txBody>
      </p:sp>
    </p:spTree>
    <p:extLst>
      <p:ext uri="{BB962C8B-B14F-4D97-AF65-F5344CB8AC3E}">
        <p14:creationId xmlns:p14="http://schemas.microsoft.com/office/powerpoint/2010/main" val="420367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Today</a:t>
            </a:r>
            <a:endParaRPr lang="en-GB" dirty="0"/>
          </a:p>
        </p:txBody>
      </p:sp>
      <p:sp>
        <p:nvSpPr>
          <p:cNvPr id="3" name="Content Placeholder 2"/>
          <p:cNvSpPr>
            <a:spLocks noGrp="1"/>
          </p:cNvSpPr>
          <p:nvPr>
            <p:ph idx="1"/>
          </p:nvPr>
        </p:nvSpPr>
        <p:spPr/>
        <p:txBody>
          <a:bodyPr/>
          <a:lstStyle/>
          <a:p>
            <a:r>
              <a:rPr lang="en-GB" dirty="0" smtClean="0"/>
              <a:t>Innovation, the name of the game</a:t>
            </a:r>
          </a:p>
          <a:p>
            <a:r>
              <a:rPr lang="en-GB" dirty="0" smtClean="0"/>
              <a:t>Real World Examples</a:t>
            </a:r>
          </a:p>
          <a:p>
            <a:pPr lvl="1"/>
            <a:r>
              <a:rPr lang="en-GB" dirty="0" smtClean="0"/>
              <a:t>Coaguchek</a:t>
            </a:r>
          </a:p>
          <a:p>
            <a:pPr lvl="1"/>
            <a:r>
              <a:rPr lang="en-GB" dirty="0" smtClean="0"/>
              <a:t>Calprotectin</a:t>
            </a:r>
          </a:p>
          <a:p>
            <a:pPr lvl="1"/>
            <a:r>
              <a:rPr lang="en-GB" dirty="0" err="1" smtClean="0"/>
              <a:t>Telestroke</a:t>
            </a:r>
            <a:endParaRPr lang="en-GB" dirty="0" smtClean="0"/>
          </a:p>
          <a:p>
            <a:r>
              <a:rPr lang="en-GB" dirty="0" smtClean="0"/>
              <a:t>Learning from NICE about developing technologies</a:t>
            </a:r>
            <a:endParaRPr lang="en-GB" dirty="0"/>
          </a:p>
        </p:txBody>
      </p:sp>
    </p:spTree>
    <p:extLst>
      <p:ext uri="{BB962C8B-B14F-4D97-AF65-F5344CB8AC3E}">
        <p14:creationId xmlns:p14="http://schemas.microsoft.com/office/powerpoint/2010/main" val="155464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 for FCP results</a:t>
            </a:r>
            <a:endParaRPr lang="en-GB" dirty="0"/>
          </a:p>
        </p:txBody>
      </p:sp>
      <p:sp>
        <p:nvSpPr>
          <p:cNvPr id="3" name="Content Placeholder 2"/>
          <p:cNvSpPr>
            <a:spLocks noGrp="1"/>
          </p:cNvSpPr>
          <p:nvPr>
            <p:ph idx="1"/>
          </p:nvPr>
        </p:nvSpPr>
        <p:spPr>
          <a:xfrm>
            <a:off x="457200" y="1124744"/>
            <a:ext cx="8229600" cy="4525963"/>
          </a:xfrm>
        </p:spPr>
        <p:txBody>
          <a:bodyPr/>
          <a:lstStyle/>
          <a:p>
            <a:r>
              <a:rPr lang="en-GB" sz="2800" dirty="0" smtClean="0"/>
              <a:t>York:</a:t>
            </a:r>
          </a:p>
          <a:p>
            <a:pPr lvl="1">
              <a:buFont typeface="Courier New" panose="02070309020205020404" pitchFamily="49" charset="0"/>
              <a:buChar char="o"/>
            </a:pPr>
            <a:r>
              <a:rPr lang="en-GB" dirty="0" smtClean="0"/>
              <a:t>&lt;100 mcg/g – IBS likely. Treat locally and review at 6 weeks.</a:t>
            </a:r>
          </a:p>
          <a:p>
            <a:pPr lvl="1">
              <a:buFont typeface="Courier New" panose="02070309020205020404" pitchFamily="49" charset="0"/>
              <a:buChar char="o"/>
            </a:pPr>
            <a:r>
              <a:rPr lang="en-GB" dirty="0" smtClean="0"/>
              <a:t>100–250 mcg/g – stop NSAIDs and repeat in 2 weeks.</a:t>
            </a:r>
          </a:p>
          <a:p>
            <a:pPr lvl="1">
              <a:buFont typeface="Courier New" panose="02070309020205020404" pitchFamily="49" charset="0"/>
              <a:buChar char="o"/>
            </a:pPr>
            <a:r>
              <a:rPr lang="en-GB" dirty="0" smtClean="0"/>
              <a:t>&gt;250 mcg/g – refer for urgent colonoscopy.</a:t>
            </a:r>
          </a:p>
          <a:p>
            <a:pPr marL="342900" lvl="1" indent="-342900">
              <a:buFont typeface="Arial" pitchFamily="34" charset="0"/>
              <a:buChar char="•"/>
            </a:pPr>
            <a:r>
              <a:rPr lang="en-GB" dirty="0" err="1"/>
              <a:t>Wandsworth</a:t>
            </a:r>
            <a:r>
              <a:rPr lang="en-GB" dirty="0" smtClean="0"/>
              <a:t>:</a:t>
            </a:r>
          </a:p>
          <a:p>
            <a:pPr marL="742950" lvl="2" indent="-342900">
              <a:buFont typeface="Courier New" panose="02070309020205020404" pitchFamily="49" charset="0"/>
              <a:buChar char="o"/>
            </a:pPr>
            <a:r>
              <a:rPr lang="en-GB" sz="2800" dirty="0" smtClean="0"/>
              <a:t>&lt;50 mcg/g – consider IBS with alternative diagnoses and manage in primary care.</a:t>
            </a:r>
          </a:p>
          <a:p>
            <a:pPr marL="742950" lvl="2" indent="-342900">
              <a:buFont typeface="Courier New" panose="02070309020205020404" pitchFamily="49" charset="0"/>
              <a:buChar char="o"/>
            </a:pPr>
            <a:r>
              <a:rPr lang="en-GB" sz="2800" dirty="0" smtClean="0"/>
              <a:t>&gt;50 mcg/g - refer for investigation for IBD.</a:t>
            </a:r>
          </a:p>
          <a:p>
            <a:pPr marL="342900" lvl="1" indent="-342900">
              <a:buFont typeface="Arial" pitchFamily="34" charset="0"/>
              <a:buChar char="•"/>
            </a:pPr>
            <a:endParaRPr lang="en-GB" dirty="0" smtClean="0"/>
          </a:p>
          <a:p>
            <a:pPr marL="342900" lvl="1" indent="-342900">
              <a:buFont typeface="Arial" pitchFamily="34" charset="0"/>
              <a:buChar char="•"/>
            </a:pPr>
            <a:endParaRPr lang="en-GB" dirty="0"/>
          </a:p>
          <a:p>
            <a:pPr lvl="1">
              <a:buFont typeface="Courier New" panose="02070309020205020404" pitchFamily="49" charset="0"/>
              <a:buChar char="o"/>
            </a:pPr>
            <a:endParaRPr lang="en-GB" dirty="0" smtClean="0"/>
          </a:p>
          <a:p>
            <a:endParaRPr lang="en-GB" sz="2800" dirty="0"/>
          </a:p>
        </p:txBody>
      </p:sp>
    </p:spTree>
    <p:extLst>
      <p:ext uri="{BB962C8B-B14F-4D97-AF65-F5344CB8AC3E}">
        <p14:creationId xmlns:p14="http://schemas.microsoft.com/office/powerpoint/2010/main" val="106887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850106"/>
          </a:xfrm>
        </p:spPr>
        <p:txBody>
          <a:bodyPr/>
          <a:lstStyle/>
          <a:p>
            <a:r>
              <a:rPr lang="en-GB" dirty="0" smtClean="0"/>
              <a:t>Results – York</a:t>
            </a:r>
            <a:br>
              <a:rPr lang="en-GB" dirty="0" smtClean="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53549027"/>
              </p:ext>
            </p:extLst>
          </p:nvPr>
        </p:nvGraphicFramePr>
        <p:xfrm>
          <a:off x="611560" y="908720"/>
          <a:ext cx="7504147" cy="2130800"/>
        </p:xfrm>
        <a:graphic>
          <a:graphicData uri="http://schemas.openxmlformats.org/drawingml/2006/table">
            <a:tbl>
              <a:tblPr firstRow="1" firstCol="1" bandRow="1" bandCol="1">
                <a:tableStyleId>{5C22544A-7EE6-4342-B048-85BDC9FD1C3A}</a:tableStyleId>
              </a:tblPr>
              <a:tblGrid>
                <a:gridCol w="1512168"/>
                <a:gridCol w="1368152"/>
                <a:gridCol w="1512168"/>
                <a:gridCol w="1152128"/>
                <a:gridCol w="1080120"/>
                <a:gridCol w="879411"/>
              </a:tblGrid>
              <a:tr h="504056">
                <a:tc>
                  <a:txBody>
                    <a:bodyPr/>
                    <a:lstStyle/>
                    <a:p>
                      <a:pPr algn="ctr">
                        <a:lnSpc>
                          <a:spcPct val="150000"/>
                        </a:lnSpc>
                        <a:spcAft>
                          <a:spcPts val="0"/>
                        </a:spcAft>
                      </a:pPr>
                      <a:r>
                        <a:rPr lang="en-GB" sz="1600" dirty="0" smtClean="0">
                          <a:effectLst/>
                        </a:rPr>
                        <a:t>FCP (mcg/g)</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IBS</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IBD</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Other</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Unknown</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Total</a:t>
                      </a:r>
                      <a:endParaRPr lang="en-GB" sz="1600">
                        <a:effectLst/>
                        <a:latin typeface="Calibri"/>
                        <a:ea typeface="Calibri"/>
                        <a:cs typeface="Times New Roman"/>
                      </a:endParaRPr>
                    </a:p>
                  </a:txBody>
                  <a:tcPr marL="68580" marR="68580" marT="0" marB="0"/>
                </a:tc>
              </a:tr>
              <a:tr h="381324">
                <a:tc>
                  <a:txBody>
                    <a:bodyPr/>
                    <a:lstStyle/>
                    <a:p>
                      <a:pPr>
                        <a:lnSpc>
                          <a:spcPct val="150000"/>
                        </a:lnSpc>
                        <a:spcAft>
                          <a:spcPts val="0"/>
                        </a:spcAft>
                      </a:pPr>
                      <a:r>
                        <a:rPr lang="en-GB" sz="1600" dirty="0">
                          <a:effectLst/>
                        </a:rPr>
                        <a:t>&lt;</a:t>
                      </a:r>
                      <a:r>
                        <a:rPr lang="en-GB" sz="1600" dirty="0" smtClean="0">
                          <a:effectLst/>
                        </a:rPr>
                        <a:t>100</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190</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0</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22</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9</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221</a:t>
                      </a:r>
                      <a:endParaRPr lang="en-GB" sz="1600">
                        <a:effectLst/>
                        <a:latin typeface="Calibri"/>
                        <a:ea typeface="Calibri"/>
                        <a:cs typeface="Times New Roman"/>
                      </a:endParaRPr>
                    </a:p>
                  </a:txBody>
                  <a:tcPr marL="68580" marR="68580" marT="0" marB="0"/>
                </a:tc>
              </a:tr>
              <a:tr h="482772">
                <a:tc>
                  <a:txBody>
                    <a:bodyPr/>
                    <a:lstStyle/>
                    <a:p>
                      <a:pPr>
                        <a:lnSpc>
                          <a:spcPct val="150000"/>
                        </a:lnSpc>
                        <a:spcAft>
                          <a:spcPts val="0"/>
                        </a:spcAft>
                      </a:pPr>
                      <a:r>
                        <a:rPr lang="en-GB" sz="1600" dirty="0">
                          <a:effectLst/>
                        </a:rPr>
                        <a:t>100–250 </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13</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2</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1</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17</a:t>
                      </a:r>
                      <a:endParaRPr lang="en-GB" sz="1600" dirty="0">
                        <a:effectLst/>
                        <a:latin typeface="Calibri"/>
                        <a:ea typeface="Calibri"/>
                        <a:cs typeface="Times New Roman"/>
                      </a:endParaRPr>
                    </a:p>
                  </a:txBody>
                  <a:tcPr marL="68580" marR="68580" marT="0" marB="0"/>
                </a:tc>
              </a:tr>
              <a:tr h="381324">
                <a:tc>
                  <a:txBody>
                    <a:bodyPr/>
                    <a:lstStyle/>
                    <a:p>
                      <a:pPr>
                        <a:lnSpc>
                          <a:spcPct val="150000"/>
                        </a:lnSpc>
                        <a:spcAft>
                          <a:spcPts val="0"/>
                        </a:spcAft>
                      </a:pPr>
                      <a:r>
                        <a:rPr lang="en-GB" sz="1600" dirty="0">
                          <a:effectLst/>
                        </a:rPr>
                        <a:t>&gt;</a:t>
                      </a:r>
                      <a:r>
                        <a:rPr lang="en-GB" sz="1600" dirty="0" smtClean="0">
                          <a:effectLst/>
                        </a:rPr>
                        <a:t>250</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15</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8</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8</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0</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31</a:t>
                      </a:r>
                      <a:endParaRPr lang="en-GB" sz="1600" dirty="0">
                        <a:effectLst/>
                        <a:latin typeface="Calibri"/>
                        <a:ea typeface="Calibri"/>
                        <a:cs typeface="Times New Roman"/>
                      </a:endParaRPr>
                    </a:p>
                  </a:txBody>
                  <a:tcPr marL="68580" marR="68580" marT="0" marB="0"/>
                </a:tc>
              </a:tr>
              <a:tr h="381324">
                <a:tc>
                  <a:txBody>
                    <a:bodyPr/>
                    <a:lstStyle/>
                    <a:p>
                      <a:pPr>
                        <a:lnSpc>
                          <a:spcPct val="150000"/>
                        </a:lnSpc>
                        <a:spcAft>
                          <a:spcPts val="0"/>
                        </a:spcAft>
                      </a:pPr>
                      <a:r>
                        <a:rPr lang="en-GB" sz="1600">
                          <a:effectLst/>
                        </a:rPr>
                        <a:t>TOTAL</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218</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9</a:t>
                      </a:r>
                      <a:endParaRPr lang="en-GB"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32</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10</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269</a:t>
                      </a:r>
                      <a:endParaRPr lang="en-GB" sz="16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98415455"/>
              </p:ext>
            </p:extLst>
          </p:nvPr>
        </p:nvGraphicFramePr>
        <p:xfrm>
          <a:off x="611560" y="3284984"/>
          <a:ext cx="7560840" cy="1828800"/>
        </p:xfrm>
        <a:graphic>
          <a:graphicData uri="http://schemas.openxmlformats.org/drawingml/2006/table">
            <a:tbl>
              <a:tblPr firstRow="1" firstCol="1" bandRow="1" bandCol="1">
                <a:tableStyleId>{5C22544A-7EE6-4342-B048-85BDC9FD1C3A}</a:tableStyleId>
              </a:tblPr>
              <a:tblGrid>
                <a:gridCol w="1512168"/>
                <a:gridCol w="1080120"/>
                <a:gridCol w="1440160"/>
                <a:gridCol w="1512168"/>
                <a:gridCol w="1080120"/>
                <a:gridCol w="936104"/>
              </a:tblGrid>
              <a:tr h="167640">
                <a:tc>
                  <a:txBody>
                    <a:bodyPr/>
                    <a:lstStyle/>
                    <a:p>
                      <a:pPr algn="ctr">
                        <a:lnSpc>
                          <a:spcPct val="150000"/>
                        </a:lnSpc>
                        <a:spcAft>
                          <a:spcPts val="0"/>
                        </a:spcAft>
                      </a:pPr>
                      <a:r>
                        <a:rPr lang="en-GB" sz="1600" dirty="0" smtClean="0">
                          <a:effectLst/>
                        </a:rPr>
                        <a:t>FCP (mcg/g)</a:t>
                      </a:r>
                      <a:endParaRPr lang="en-GB"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GP</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smtClean="0">
                          <a:effectLst/>
                        </a:rPr>
                        <a:t>Gastro OPD</a:t>
                      </a:r>
                      <a:endParaRPr lang="en-GB"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Investigation</a:t>
                      </a:r>
                      <a:r>
                        <a:rPr lang="en-GB" sz="1600" baseline="30000">
                          <a:effectLst/>
                        </a:rPr>
                        <a:t>#</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Unknown</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Total</a:t>
                      </a:r>
                      <a:endParaRPr lang="en-GB" sz="1400">
                        <a:effectLst/>
                        <a:latin typeface="Calibri"/>
                        <a:ea typeface="Calibri"/>
                        <a:cs typeface="Times New Roman"/>
                      </a:endParaRPr>
                    </a:p>
                  </a:txBody>
                  <a:tcPr marL="68580" marR="68580" marT="0" marB="0"/>
                </a:tc>
              </a:tr>
              <a:tr h="167640">
                <a:tc>
                  <a:txBody>
                    <a:bodyPr/>
                    <a:lstStyle/>
                    <a:p>
                      <a:pPr>
                        <a:lnSpc>
                          <a:spcPct val="150000"/>
                        </a:lnSpc>
                        <a:spcAft>
                          <a:spcPts val="0"/>
                        </a:spcAft>
                      </a:pPr>
                      <a:r>
                        <a:rPr lang="en-GB" sz="1600" dirty="0">
                          <a:effectLst/>
                        </a:rPr>
                        <a:t>&lt;</a:t>
                      </a:r>
                      <a:r>
                        <a:rPr lang="en-GB" sz="1600" dirty="0" smtClean="0">
                          <a:effectLst/>
                        </a:rPr>
                        <a:t>100</a:t>
                      </a:r>
                      <a:endParaRPr lang="en-GB"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145</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20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46</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221</a:t>
                      </a:r>
                      <a:endParaRPr lang="en-GB" sz="1400">
                        <a:effectLst/>
                        <a:latin typeface="Calibri"/>
                        <a:ea typeface="Calibri"/>
                        <a:cs typeface="Times New Roman"/>
                      </a:endParaRPr>
                    </a:p>
                  </a:txBody>
                  <a:tcPr marL="68580" marR="68580" marT="0" marB="0"/>
                </a:tc>
              </a:tr>
              <a:tr h="167640">
                <a:tc>
                  <a:txBody>
                    <a:bodyPr/>
                    <a:lstStyle/>
                    <a:p>
                      <a:pPr>
                        <a:lnSpc>
                          <a:spcPct val="150000"/>
                        </a:lnSpc>
                        <a:spcAft>
                          <a:spcPts val="0"/>
                        </a:spcAft>
                      </a:pPr>
                      <a:r>
                        <a:rPr lang="en-GB" sz="1600" dirty="0">
                          <a:effectLst/>
                        </a:rPr>
                        <a:t>100–250 </a:t>
                      </a:r>
                      <a:endParaRPr lang="en-GB"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4</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11</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2</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17</a:t>
                      </a:r>
                      <a:endParaRPr lang="en-GB" sz="1400">
                        <a:effectLst/>
                        <a:latin typeface="Calibri"/>
                        <a:ea typeface="Calibri"/>
                        <a:cs typeface="Times New Roman"/>
                      </a:endParaRPr>
                    </a:p>
                  </a:txBody>
                  <a:tcPr marL="68580" marR="68580" marT="0" marB="0"/>
                </a:tc>
              </a:tr>
              <a:tr h="167640">
                <a:tc>
                  <a:txBody>
                    <a:bodyPr/>
                    <a:lstStyle/>
                    <a:p>
                      <a:pPr>
                        <a:lnSpc>
                          <a:spcPct val="150000"/>
                        </a:lnSpc>
                        <a:spcAft>
                          <a:spcPts val="0"/>
                        </a:spcAft>
                      </a:pPr>
                      <a:r>
                        <a:rPr lang="en-GB" sz="1600" dirty="0">
                          <a:effectLst/>
                        </a:rPr>
                        <a:t>&gt;</a:t>
                      </a:r>
                      <a:r>
                        <a:rPr lang="en-GB" sz="1600" dirty="0" smtClean="0">
                          <a:effectLst/>
                        </a:rPr>
                        <a:t>250</a:t>
                      </a:r>
                      <a:endParaRPr lang="en-GB"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30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31</a:t>
                      </a:r>
                      <a:endParaRPr lang="en-GB" sz="1400">
                        <a:effectLst/>
                        <a:latin typeface="Calibri"/>
                        <a:ea typeface="Calibri"/>
                        <a:cs typeface="Times New Roman"/>
                      </a:endParaRPr>
                    </a:p>
                  </a:txBody>
                  <a:tcPr marL="68580" marR="68580" marT="0" marB="0"/>
                </a:tc>
              </a:tr>
              <a:tr h="167640">
                <a:tc>
                  <a:txBody>
                    <a:bodyPr/>
                    <a:lstStyle/>
                    <a:p>
                      <a:pPr>
                        <a:lnSpc>
                          <a:spcPct val="150000"/>
                        </a:lnSpc>
                        <a:spcAft>
                          <a:spcPts val="0"/>
                        </a:spcAft>
                      </a:pPr>
                      <a:r>
                        <a:rPr lang="en-GB" sz="1600">
                          <a:effectLst/>
                        </a:rPr>
                        <a:t>TOTAL</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150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20</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87</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a:effectLst/>
                        </a:rPr>
                        <a:t>12</a:t>
                      </a:r>
                      <a:endParaRPr lang="en-GB" sz="1400">
                        <a:effectLst/>
                        <a:latin typeface="Calibri"/>
                        <a:ea typeface="Calibri"/>
                        <a:cs typeface="Times New Roman"/>
                      </a:endParaRPr>
                    </a:p>
                  </a:txBody>
                  <a:tcPr marL="68580" marR="68580" marT="0" marB="0"/>
                </a:tc>
                <a:tc>
                  <a:txBody>
                    <a:bodyPr/>
                    <a:lstStyle/>
                    <a:p>
                      <a:pPr algn="ctr">
                        <a:lnSpc>
                          <a:spcPct val="150000"/>
                        </a:lnSpc>
                        <a:spcAft>
                          <a:spcPts val="0"/>
                        </a:spcAft>
                      </a:pPr>
                      <a:r>
                        <a:rPr lang="en-GB" sz="1600" dirty="0">
                          <a:effectLst/>
                        </a:rPr>
                        <a:t>269</a:t>
                      </a:r>
                      <a:endParaRPr lang="en-GB" sz="1400" dirty="0">
                        <a:effectLst/>
                        <a:latin typeface="Calibri"/>
                        <a:ea typeface="Calibri"/>
                        <a:cs typeface="Times New Roman"/>
                      </a:endParaRPr>
                    </a:p>
                  </a:txBody>
                  <a:tcPr marL="68580" marR="68580" marT="0" marB="0"/>
                </a:tc>
              </a:tr>
            </a:tbl>
          </a:graphicData>
        </a:graphic>
      </p:graphicFrame>
      <p:sp>
        <p:nvSpPr>
          <p:cNvPr id="7" name="Rectangle 6"/>
          <p:cNvSpPr/>
          <p:nvPr/>
        </p:nvSpPr>
        <p:spPr>
          <a:xfrm>
            <a:off x="611560" y="5229200"/>
            <a:ext cx="3133743" cy="369332"/>
          </a:xfrm>
          <a:prstGeom prst="rect">
            <a:avLst/>
          </a:prstGeom>
        </p:spPr>
        <p:txBody>
          <a:bodyPr wrap="none">
            <a:spAutoFit/>
          </a:bodyPr>
          <a:lstStyle/>
          <a:p>
            <a:r>
              <a:rPr lang="en-GB" baseline="30000" dirty="0"/>
              <a:t>#</a:t>
            </a:r>
            <a:r>
              <a:rPr lang="en-GB" dirty="0"/>
              <a:t>Endoscopy, MRI or CT scan</a:t>
            </a:r>
          </a:p>
        </p:txBody>
      </p:sp>
    </p:spTree>
    <p:extLst>
      <p:ext uri="{BB962C8B-B14F-4D97-AF65-F5344CB8AC3E}">
        <p14:creationId xmlns:p14="http://schemas.microsoft.com/office/powerpoint/2010/main" val="357795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 &amp; Barriers - York</a:t>
            </a:r>
            <a:endParaRPr lang="en-GB" dirty="0"/>
          </a:p>
        </p:txBody>
      </p:sp>
      <p:sp>
        <p:nvSpPr>
          <p:cNvPr id="3" name="Content Placeholder 2"/>
          <p:cNvSpPr>
            <a:spLocks noGrp="1"/>
          </p:cNvSpPr>
          <p:nvPr>
            <p:ph idx="1"/>
          </p:nvPr>
        </p:nvSpPr>
        <p:spPr>
          <a:xfrm>
            <a:off x="467544" y="1556792"/>
            <a:ext cx="8229600" cy="4525963"/>
          </a:xfrm>
        </p:spPr>
        <p:txBody>
          <a:bodyPr/>
          <a:lstStyle/>
          <a:p>
            <a:r>
              <a:rPr lang="en-GB" sz="2400" dirty="0" smtClean="0"/>
              <a:t>If testing were rolled-out across the CCG this would result in more than </a:t>
            </a:r>
            <a:r>
              <a:rPr lang="en-GB" sz="2400" dirty="0" smtClean="0">
                <a:solidFill>
                  <a:srgbClr val="0070C0"/>
                </a:solidFill>
              </a:rPr>
              <a:t>2000</a:t>
            </a:r>
            <a:r>
              <a:rPr lang="en-GB" sz="2400" dirty="0" smtClean="0"/>
              <a:t> requests per year.</a:t>
            </a:r>
          </a:p>
          <a:p>
            <a:r>
              <a:rPr lang="en-GB" sz="2400" dirty="0" smtClean="0"/>
              <a:t>GPs reported a </a:t>
            </a:r>
            <a:r>
              <a:rPr lang="en-GB" sz="2400" dirty="0" smtClean="0">
                <a:solidFill>
                  <a:srgbClr val="0070C0"/>
                </a:solidFill>
              </a:rPr>
              <a:t>high level of trust </a:t>
            </a:r>
            <a:r>
              <a:rPr lang="en-GB" sz="2400" dirty="0" smtClean="0"/>
              <a:t>in the test results with most agreeing that the testing had been useful in making their clinical decision. </a:t>
            </a:r>
          </a:p>
          <a:p>
            <a:r>
              <a:rPr lang="en-GB" sz="2400" dirty="0"/>
              <a:t>W</a:t>
            </a:r>
            <a:r>
              <a:rPr lang="en-GB" sz="2400" dirty="0" smtClean="0"/>
              <a:t>ith guidance, the test is useful for identifying people with a low risk of IBD, but who have functional disorders that can be </a:t>
            </a:r>
            <a:r>
              <a:rPr lang="en-GB" sz="2400" dirty="0" smtClean="0">
                <a:solidFill>
                  <a:srgbClr val="0070C0"/>
                </a:solidFill>
              </a:rPr>
              <a:t>managed appropriately in primary care</a:t>
            </a:r>
            <a:r>
              <a:rPr lang="en-GB" sz="2400" dirty="0" smtClean="0"/>
              <a:t>. </a:t>
            </a:r>
          </a:p>
          <a:p>
            <a:r>
              <a:rPr lang="en-GB" sz="2400" dirty="0" smtClean="0"/>
              <a:t>The project team considered that </a:t>
            </a:r>
            <a:r>
              <a:rPr lang="en-GB" sz="2400" dirty="0" smtClean="0">
                <a:solidFill>
                  <a:srgbClr val="0070C0"/>
                </a:solidFill>
              </a:rPr>
              <a:t>GPs need greater awareness</a:t>
            </a:r>
            <a:r>
              <a:rPr lang="en-GB" sz="2400" dirty="0" smtClean="0"/>
              <a:t> of the limitations of the test, how to manage the results, when to refer a patient to secondary care and with what urgency to make the referral. </a:t>
            </a:r>
            <a:endParaRPr lang="en-GB" sz="2400" dirty="0"/>
          </a:p>
        </p:txBody>
      </p:sp>
    </p:spTree>
    <p:extLst>
      <p:ext uri="{BB962C8B-B14F-4D97-AF65-F5344CB8AC3E}">
        <p14:creationId xmlns:p14="http://schemas.microsoft.com/office/powerpoint/2010/main" val="263537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Solutions and Barriers - </a:t>
            </a:r>
            <a:r>
              <a:rPr lang="en-GB" sz="3600" dirty="0" err="1" smtClean="0"/>
              <a:t>Wandsworth</a:t>
            </a:r>
            <a:endParaRPr lang="en-GB" sz="3600" dirty="0"/>
          </a:p>
        </p:txBody>
      </p:sp>
      <p:sp>
        <p:nvSpPr>
          <p:cNvPr id="3" name="Content Placeholder 2"/>
          <p:cNvSpPr>
            <a:spLocks noGrp="1"/>
          </p:cNvSpPr>
          <p:nvPr>
            <p:ph idx="1"/>
          </p:nvPr>
        </p:nvSpPr>
        <p:spPr>
          <a:xfrm>
            <a:off x="457200" y="1268760"/>
            <a:ext cx="8229600" cy="4525963"/>
          </a:xfrm>
        </p:spPr>
        <p:txBody>
          <a:bodyPr/>
          <a:lstStyle/>
          <a:p>
            <a:r>
              <a:rPr lang="en-GB" sz="2400" dirty="0" smtClean="0"/>
              <a:t>29/43 practices made requests for 269 people.</a:t>
            </a:r>
          </a:p>
          <a:p>
            <a:r>
              <a:rPr lang="en-GB" sz="2400" dirty="0" smtClean="0"/>
              <a:t>23% had an abnormal result</a:t>
            </a:r>
          </a:p>
          <a:p>
            <a:r>
              <a:rPr lang="en-GB" sz="2400" dirty="0" smtClean="0"/>
              <a:t>The project team were </a:t>
            </a:r>
            <a:r>
              <a:rPr lang="en-GB" sz="2400" dirty="0" smtClean="0">
                <a:solidFill>
                  <a:srgbClr val="0070C0"/>
                </a:solidFill>
              </a:rPr>
              <a:t>unable to show </a:t>
            </a:r>
            <a:r>
              <a:rPr lang="en-GB" sz="2400" dirty="0" smtClean="0"/>
              <a:t>whether FCP testing could reduce the CCG's lower gastrointestinal endoscopy workload for a number of reasons:</a:t>
            </a:r>
          </a:p>
          <a:p>
            <a:pPr lvl="1"/>
            <a:r>
              <a:rPr lang="en-GB" sz="2200" dirty="0" smtClean="0"/>
              <a:t>Not all practices in </a:t>
            </a:r>
            <a:r>
              <a:rPr lang="en-GB" sz="2200" dirty="0" err="1" smtClean="0"/>
              <a:t>Wandsworth</a:t>
            </a:r>
            <a:r>
              <a:rPr lang="en-GB" sz="2200" dirty="0" smtClean="0"/>
              <a:t> CCG participated in the project.</a:t>
            </a:r>
          </a:p>
          <a:p>
            <a:pPr lvl="1"/>
            <a:r>
              <a:rPr lang="en-GB" sz="2200" dirty="0" smtClean="0"/>
              <a:t>Year‑on‑year growth in referrals may be greater than the reduction in referrals following FCP testing.</a:t>
            </a:r>
          </a:p>
          <a:p>
            <a:pPr lvl="1"/>
            <a:r>
              <a:rPr lang="en-GB" sz="2200" dirty="0" smtClean="0"/>
              <a:t>FCP testing may not influence a GP's decision to refer a patient for specialist assessment.</a:t>
            </a:r>
          </a:p>
          <a:p>
            <a:endParaRPr lang="en-GB" sz="2400" dirty="0" smtClean="0"/>
          </a:p>
          <a:p>
            <a:endParaRPr lang="en-GB" sz="2400" dirty="0"/>
          </a:p>
        </p:txBody>
      </p:sp>
    </p:spTree>
    <p:extLst>
      <p:ext uri="{BB962C8B-B14F-4D97-AF65-F5344CB8AC3E}">
        <p14:creationId xmlns:p14="http://schemas.microsoft.com/office/powerpoint/2010/main" val="428305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Adoption tips</a:t>
            </a:r>
            <a:endParaRPr lang="en-GB" dirty="0"/>
          </a:p>
        </p:txBody>
      </p:sp>
      <p:sp>
        <p:nvSpPr>
          <p:cNvPr id="3" name="Content Placeholder 2"/>
          <p:cNvSpPr>
            <a:spLocks noGrp="1"/>
          </p:cNvSpPr>
          <p:nvPr>
            <p:ph idx="1"/>
          </p:nvPr>
        </p:nvSpPr>
        <p:spPr>
          <a:xfrm>
            <a:off x="457200" y="836712"/>
            <a:ext cx="8229600" cy="4525963"/>
          </a:xfrm>
        </p:spPr>
        <p:txBody>
          <a:bodyPr/>
          <a:lstStyle/>
          <a:p>
            <a:r>
              <a:rPr lang="en-GB" sz="2400" dirty="0" smtClean="0"/>
              <a:t>Before implementation, </a:t>
            </a:r>
            <a:r>
              <a:rPr lang="en-GB" sz="2400" dirty="0" smtClean="0">
                <a:solidFill>
                  <a:srgbClr val="0070C0"/>
                </a:solidFill>
              </a:rPr>
              <a:t>collect baseline data </a:t>
            </a:r>
            <a:r>
              <a:rPr lang="en-GB" sz="2400" dirty="0" smtClean="0"/>
              <a:t>and agree metrics to be collected during and after implementation. </a:t>
            </a:r>
          </a:p>
          <a:p>
            <a:r>
              <a:rPr lang="en-GB" sz="2400" dirty="0" smtClean="0"/>
              <a:t>Consult all stakeholders to </a:t>
            </a:r>
            <a:r>
              <a:rPr lang="en-GB" sz="2400" dirty="0" smtClean="0">
                <a:solidFill>
                  <a:srgbClr val="0070C0"/>
                </a:solidFill>
              </a:rPr>
              <a:t>ensure clinical confidence </a:t>
            </a:r>
            <a:r>
              <a:rPr lang="en-GB" sz="2400" dirty="0" smtClean="0"/>
              <a:t>in using FCP testing in both primary and secondary care. </a:t>
            </a:r>
          </a:p>
          <a:p>
            <a:r>
              <a:rPr lang="en-GB" sz="2400" dirty="0" smtClean="0"/>
              <a:t>Consider implementing FCP testing on a pilot basis in a limited number of practices.</a:t>
            </a:r>
          </a:p>
          <a:p>
            <a:r>
              <a:rPr lang="en-GB" sz="2400" dirty="0" smtClean="0"/>
              <a:t>Ensure that </a:t>
            </a:r>
            <a:r>
              <a:rPr lang="en-GB" sz="2400" dirty="0" smtClean="0">
                <a:solidFill>
                  <a:srgbClr val="0070C0"/>
                </a:solidFill>
              </a:rPr>
              <a:t>care pathway mapping </a:t>
            </a:r>
            <a:r>
              <a:rPr lang="en-GB" sz="2400" dirty="0" smtClean="0"/>
              <a:t>has been done to identify where the technology would fit into the proposed patient pathway.</a:t>
            </a:r>
          </a:p>
          <a:p>
            <a:r>
              <a:rPr lang="en-GB" sz="2400" dirty="0" smtClean="0"/>
              <a:t>Agree cut‑off values and subsequent local referral pathways to maximise the benefit of the test.</a:t>
            </a:r>
          </a:p>
          <a:p>
            <a:r>
              <a:rPr lang="en-GB" sz="2400" dirty="0" smtClean="0"/>
              <a:t>Clearly </a:t>
            </a:r>
            <a:r>
              <a:rPr lang="en-GB" sz="2400" dirty="0" smtClean="0">
                <a:solidFill>
                  <a:srgbClr val="0070C0"/>
                </a:solidFill>
              </a:rPr>
              <a:t>define the patient selection </a:t>
            </a:r>
            <a:r>
              <a:rPr lang="en-GB" sz="2400" dirty="0" smtClean="0"/>
              <a:t>criteria and how many patients will be expected to benefit. </a:t>
            </a:r>
            <a:endParaRPr lang="en-GB" sz="2400" dirty="0"/>
          </a:p>
        </p:txBody>
      </p:sp>
    </p:spTree>
    <p:extLst>
      <p:ext uri="{BB962C8B-B14F-4D97-AF65-F5344CB8AC3E}">
        <p14:creationId xmlns:p14="http://schemas.microsoft.com/office/powerpoint/2010/main" val="61577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Coaguchek XS System (DG14)</a:t>
            </a:r>
            <a:endParaRPr lang="en-GB" dirty="0"/>
          </a:p>
        </p:txBody>
      </p:sp>
      <p:sp>
        <p:nvSpPr>
          <p:cNvPr id="3" name="Content Placeholder 2"/>
          <p:cNvSpPr>
            <a:spLocks noGrp="1"/>
          </p:cNvSpPr>
          <p:nvPr>
            <p:ph idx="1"/>
          </p:nvPr>
        </p:nvSpPr>
        <p:spPr/>
        <p:txBody>
          <a:bodyPr/>
          <a:lstStyle/>
          <a:p>
            <a:pPr marL="0" indent="0" algn="ctr">
              <a:buNone/>
            </a:pPr>
            <a:r>
              <a:rPr lang="en-GB" sz="2400" b="1" dirty="0"/>
              <a:t>County Durham and Darlington NHS Foundation </a:t>
            </a:r>
            <a:r>
              <a:rPr lang="en-GB" sz="2400" b="1" dirty="0" smtClean="0"/>
              <a:t>Trust</a:t>
            </a:r>
          </a:p>
          <a:p>
            <a:pPr marL="0" indent="0">
              <a:buNone/>
            </a:pPr>
            <a:r>
              <a:rPr lang="en-GB" sz="2400" dirty="0" smtClean="0"/>
              <a:t> </a:t>
            </a:r>
            <a:r>
              <a:rPr lang="en-GB" sz="2400" b="1" dirty="0"/>
              <a:t>Aim</a:t>
            </a:r>
            <a:r>
              <a:rPr lang="en-GB" sz="2400" dirty="0"/>
              <a:t>: </a:t>
            </a:r>
            <a:endParaRPr lang="en-GB" sz="2400" dirty="0" smtClean="0"/>
          </a:p>
          <a:p>
            <a:pPr marL="0" indent="0">
              <a:buNone/>
            </a:pPr>
            <a:r>
              <a:rPr lang="en-GB" sz="2400" dirty="0" smtClean="0"/>
              <a:t>Use </a:t>
            </a:r>
            <a:r>
              <a:rPr lang="en-GB" sz="2400" dirty="0"/>
              <a:t>telehealth projects to address capacity issues </a:t>
            </a:r>
            <a:endParaRPr lang="en-GB" sz="2400" dirty="0" smtClean="0"/>
          </a:p>
          <a:p>
            <a:pPr marL="0" indent="0">
              <a:buNone/>
            </a:pPr>
            <a:r>
              <a:rPr lang="en-GB" sz="2400" b="1" dirty="0" smtClean="0"/>
              <a:t>Objectives</a:t>
            </a:r>
            <a:r>
              <a:rPr lang="en-GB" sz="2400" dirty="0"/>
              <a:t>:</a:t>
            </a:r>
          </a:p>
          <a:p>
            <a:r>
              <a:rPr lang="en-GB" sz="2400" dirty="0"/>
              <a:t>International normalised ratio (INR) self-testing to be the first clinical pathway to be automated and digitised</a:t>
            </a:r>
          </a:p>
          <a:p>
            <a:r>
              <a:rPr lang="en-GB" sz="2400" dirty="0"/>
              <a:t>Improve patients lifestyle outcomes</a:t>
            </a:r>
          </a:p>
          <a:p>
            <a:r>
              <a:rPr lang="en-GB" sz="2400" dirty="0"/>
              <a:t>Improve the patients’ time in therapeutic range</a:t>
            </a:r>
          </a:p>
          <a:p>
            <a:r>
              <a:rPr lang="en-GB" sz="2400" dirty="0"/>
              <a:t>Increase time spent with more complex patients through effective digital triage</a:t>
            </a:r>
          </a:p>
          <a:p>
            <a:pPr marL="0" indent="0">
              <a:buNone/>
            </a:pPr>
            <a:endParaRPr lang="en-GB" sz="2400" dirty="0" smtClean="0"/>
          </a:p>
          <a:p>
            <a:pPr marL="0" indent="0">
              <a:buNone/>
            </a:pPr>
            <a:endParaRPr lang="en-GB" sz="2400" dirty="0"/>
          </a:p>
        </p:txBody>
      </p:sp>
    </p:spTree>
    <p:extLst>
      <p:ext uri="{BB962C8B-B14F-4D97-AF65-F5344CB8AC3E}">
        <p14:creationId xmlns:p14="http://schemas.microsoft.com/office/powerpoint/2010/main" val="48380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Service Model</a:t>
            </a:r>
            <a:endParaRPr lang="en-GB" sz="3600"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GB" sz="2000" b="1" dirty="0"/>
              <a:t>Call 1:</a:t>
            </a:r>
            <a:endParaRPr lang="en-GB" sz="2000" dirty="0"/>
          </a:p>
          <a:p>
            <a:r>
              <a:rPr lang="en-GB" sz="1800" dirty="0"/>
              <a:t>On the </a:t>
            </a:r>
            <a:r>
              <a:rPr lang="en-GB" sz="1800" dirty="0">
                <a:solidFill>
                  <a:srgbClr val="0070C0"/>
                </a:solidFill>
              </a:rPr>
              <a:t>agreed day </a:t>
            </a:r>
            <a:r>
              <a:rPr lang="en-GB" sz="1800" dirty="0"/>
              <a:t>of the INR test the individual measures their INR using the CoaguChek XS meter.</a:t>
            </a:r>
          </a:p>
          <a:p>
            <a:r>
              <a:rPr lang="en-GB" sz="1800" dirty="0"/>
              <a:t>At their </a:t>
            </a:r>
            <a:r>
              <a:rPr lang="en-GB" sz="1800" dirty="0">
                <a:solidFill>
                  <a:srgbClr val="0070C0"/>
                </a:solidFill>
              </a:rPr>
              <a:t>preferred time </a:t>
            </a:r>
            <a:r>
              <a:rPr lang="en-GB" sz="1800" dirty="0"/>
              <a:t>they receive an automated call on their nominated UK mobile or landline number and are asked to enter their INR reading, current warfarin dose, and have to answer 3 questions around bleeding and medication.</a:t>
            </a:r>
          </a:p>
          <a:p>
            <a:r>
              <a:rPr lang="en-GB" sz="1800" dirty="0"/>
              <a:t>The INR results, and any clinical alerts generated by their responses, are sent to the warfarin clinic through the </a:t>
            </a:r>
            <a:r>
              <a:rPr lang="en-GB" sz="1800" dirty="0">
                <a:solidFill>
                  <a:srgbClr val="0070C0"/>
                </a:solidFill>
              </a:rPr>
              <a:t>automated portal</a:t>
            </a:r>
            <a:r>
              <a:rPr lang="en-GB" sz="1800" dirty="0"/>
              <a:t>.</a:t>
            </a:r>
          </a:p>
          <a:p>
            <a:r>
              <a:rPr lang="en-GB" sz="1800" dirty="0"/>
              <a:t>Using anticoagulation </a:t>
            </a:r>
            <a:r>
              <a:rPr lang="en-GB" sz="1800" dirty="0">
                <a:solidFill>
                  <a:srgbClr val="0070C0"/>
                </a:solidFill>
              </a:rPr>
              <a:t>software and clinical judgement</a:t>
            </a:r>
            <a:r>
              <a:rPr lang="en-GB" sz="1800" dirty="0"/>
              <a:t>, their warfarin dose and date of next INR test is determined.</a:t>
            </a:r>
          </a:p>
          <a:p>
            <a:r>
              <a:rPr lang="en-GB" sz="1800" dirty="0"/>
              <a:t>The dosing regime and date of next INR test is then entered into the portal by the member of staff.</a:t>
            </a:r>
          </a:p>
          <a:p>
            <a:pPr marL="0" indent="0">
              <a:buNone/>
            </a:pPr>
            <a:r>
              <a:rPr lang="en-GB" sz="1800" b="1" dirty="0"/>
              <a:t>Call 2:</a:t>
            </a:r>
            <a:endParaRPr lang="en-GB" sz="1800" dirty="0"/>
          </a:p>
          <a:p>
            <a:r>
              <a:rPr lang="en-GB" sz="1800" dirty="0"/>
              <a:t>The person then receives another </a:t>
            </a:r>
            <a:r>
              <a:rPr lang="en-GB" sz="1800" dirty="0">
                <a:solidFill>
                  <a:srgbClr val="0070C0"/>
                </a:solidFill>
              </a:rPr>
              <a:t>automated call </a:t>
            </a:r>
            <a:r>
              <a:rPr lang="en-GB" sz="1800" dirty="0"/>
              <a:t>which instructs them on their warfarin dose and the date of their next INR test.</a:t>
            </a:r>
          </a:p>
          <a:p>
            <a:endParaRPr lang="en-GB" sz="2000" dirty="0"/>
          </a:p>
        </p:txBody>
      </p:sp>
    </p:spTree>
    <p:extLst>
      <p:ext uri="{BB962C8B-B14F-4D97-AF65-F5344CB8AC3E}">
        <p14:creationId xmlns:p14="http://schemas.microsoft.com/office/powerpoint/2010/main" val="141763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Time in Therapeutic Range</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2966154"/>
              </p:ext>
            </p:extLst>
          </p:nvPr>
        </p:nvGraphicFramePr>
        <p:xfrm>
          <a:off x="683568" y="1782732"/>
          <a:ext cx="7704855" cy="3662492"/>
        </p:xfrm>
        <a:graphic>
          <a:graphicData uri="http://schemas.openxmlformats.org/drawingml/2006/table">
            <a:tbl>
              <a:tblPr/>
              <a:tblGrid>
                <a:gridCol w="2329060"/>
                <a:gridCol w="2261354"/>
                <a:gridCol w="3114441"/>
              </a:tblGrid>
              <a:tr h="305208">
                <a:tc>
                  <a:txBody>
                    <a:bodyPr/>
                    <a:lstStyle/>
                    <a:p>
                      <a:r>
                        <a:rPr lang="en-GB" dirty="0"/>
                        <a:t> </a:t>
                      </a:r>
                    </a:p>
                  </a:txBody>
                  <a:tcPr marL="0" marR="0" marT="0" marB="0">
                    <a:lnL>
                      <a:noFill/>
                    </a:lnL>
                    <a:lnR>
                      <a:noFill/>
                    </a:lnR>
                    <a:lnT>
                      <a:noFill/>
                    </a:lnT>
                    <a:lnB>
                      <a:noFill/>
                    </a:lnB>
                  </a:tcPr>
                </a:tc>
                <a:tc>
                  <a:txBody>
                    <a:bodyPr/>
                    <a:lstStyle/>
                    <a:p>
                      <a:r>
                        <a:rPr lang="en-GB" b="1" dirty="0"/>
                        <a:t> Cohort 1</a:t>
                      </a:r>
                      <a:endParaRPr lang="en-GB" dirty="0"/>
                    </a:p>
                  </a:txBody>
                  <a:tcPr marL="0" marR="0" marT="0" marB="0" anchor="ctr">
                    <a:lnL>
                      <a:noFill/>
                    </a:lnL>
                    <a:lnR>
                      <a:noFill/>
                    </a:lnR>
                    <a:lnT>
                      <a:noFill/>
                    </a:lnT>
                    <a:lnB>
                      <a:noFill/>
                    </a:lnB>
                  </a:tcPr>
                </a:tc>
                <a:tc>
                  <a:txBody>
                    <a:bodyPr/>
                    <a:lstStyle/>
                    <a:p>
                      <a:r>
                        <a:rPr lang="en-GB" b="1" dirty="0"/>
                        <a:t> Cohort 2</a:t>
                      </a:r>
                      <a:endParaRPr lang="en-GB" dirty="0"/>
                    </a:p>
                  </a:txBody>
                  <a:tcPr marL="0" marR="0" marT="0" marB="0" anchor="ctr">
                    <a:lnL>
                      <a:noFill/>
                    </a:lnL>
                    <a:lnR>
                      <a:noFill/>
                    </a:lnR>
                    <a:lnT>
                      <a:noFill/>
                    </a:lnT>
                    <a:lnB>
                      <a:noFill/>
                    </a:lnB>
                  </a:tcPr>
                </a:tc>
              </a:tr>
              <a:tr h="610415">
                <a:tc>
                  <a:txBody>
                    <a:bodyPr/>
                    <a:lstStyle/>
                    <a:p>
                      <a:r>
                        <a:rPr lang="en-GB" dirty="0"/>
                        <a:t> Number of people in cohort</a:t>
                      </a:r>
                    </a:p>
                  </a:txBody>
                  <a:tcPr marL="0" marR="0" marT="0" marB="0">
                    <a:lnL>
                      <a:noFill/>
                    </a:lnL>
                    <a:lnR>
                      <a:noFill/>
                    </a:lnR>
                    <a:lnT>
                      <a:noFill/>
                    </a:lnT>
                    <a:lnB>
                      <a:noFill/>
                    </a:lnB>
                  </a:tcPr>
                </a:tc>
                <a:tc>
                  <a:txBody>
                    <a:bodyPr/>
                    <a:lstStyle/>
                    <a:p>
                      <a:r>
                        <a:rPr lang="en-GB" dirty="0"/>
                        <a:t> 100</a:t>
                      </a:r>
                    </a:p>
                  </a:txBody>
                  <a:tcPr marL="0" marR="0" marT="0" marB="0">
                    <a:lnL>
                      <a:noFill/>
                    </a:lnL>
                    <a:lnR>
                      <a:noFill/>
                    </a:lnR>
                    <a:lnT>
                      <a:noFill/>
                    </a:lnT>
                    <a:lnB>
                      <a:noFill/>
                    </a:lnB>
                  </a:tcPr>
                </a:tc>
                <a:tc>
                  <a:txBody>
                    <a:bodyPr/>
                    <a:lstStyle/>
                    <a:p>
                      <a:r>
                        <a:rPr lang="en-GB" dirty="0"/>
                        <a:t> 100</a:t>
                      </a:r>
                    </a:p>
                  </a:txBody>
                  <a:tcPr marL="0" marR="0" marT="0" marB="0">
                    <a:lnL>
                      <a:noFill/>
                    </a:lnL>
                    <a:lnR>
                      <a:noFill/>
                    </a:lnR>
                    <a:lnT>
                      <a:noFill/>
                    </a:lnT>
                    <a:lnB>
                      <a:noFill/>
                    </a:lnB>
                  </a:tcPr>
                </a:tc>
              </a:tr>
              <a:tr h="915623">
                <a:tc>
                  <a:txBody>
                    <a:bodyPr/>
                    <a:lstStyle/>
                    <a:p>
                      <a:r>
                        <a:rPr lang="en-GB" dirty="0"/>
                        <a:t> Recruitment selection criteria </a:t>
                      </a:r>
                    </a:p>
                  </a:txBody>
                  <a:tcPr marL="0" marR="0" marT="0" marB="0">
                    <a:lnL>
                      <a:noFill/>
                    </a:lnL>
                    <a:lnR>
                      <a:noFill/>
                    </a:lnR>
                    <a:lnT>
                      <a:noFill/>
                    </a:lnT>
                    <a:lnB>
                      <a:noFill/>
                    </a:lnB>
                  </a:tcPr>
                </a:tc>
                <a:tc>
                  <a:txBody>
                    <a:bodyPr/>
                    <a:lstStyle/>
                    <a:p>
                      <a:r>
                        <a:rPr lang="en-GB" dirty="0"/>
                        <a:t> Narrow</a:t>
                      </a:r>
                    </a:p>
                    <a:p>
                      <a:r>
                        <a:rPr lang="en-GB" dirty="0"/>
                        <a:t> Most were hand-picked by staff </a:t>
                      </a:r>
                    </a:p>
                  </a:txBody>
                  <a:tcPr marL="0" marR="0" marT="0" marB="0">
                    <a:lnL>
                      <a:noFill/>
                    </a:lnL>
                    <a:lnR>
                      <a:noFill/>
                    </a:lnR>
                    <a:lnT>
                      <a:noFill/>
                    </a:lnT>
                    <a:lnB>
                      <a:noFill/>
                    </a:lnB>
                  </a:tcPr>
                </a:tc>
                <a:tc>
                  <a:txBody>
                    <a:bodyPr/>
                    <a:lstStyle/>
                    <a:p>
                      <a:r>
                        <a:rPr lang="en-GB" dirty="0"/>
                        <a:t> Broad</a:t>
                      </a:r>
                    </a:p>
                    <a:p>
                      <a:r>
                        <a:rPr lang="en-GB" dirty="0"/>
                        <a:t> Most were recruited from advertisements </a:t>
                      </a:r>
                    </a:p>
                  </a:txBody>
                  <a:tcPr marL="0" marR="0" marT="0" marB="0">
                    <a:lnL>
                      <a:noFill/>
                    </a:lnL>
                    <a:lnR>
                      <a:noFill/>
                    </a:lnR>
                    <a:lnT>
                      <a:noFill/>
                    </a:lnT>
                    <a:lnB>
                      <a:noFill/>
                    </a:lnB>
                  </a:tcPr>
                </a:tc>
              </a:tr>
              <a:tr h="610415">
                <a:tc>
                  <a:txBody>
                    <a:bodyPr/>
                    <a:lstStyle/>
                    <a:p>
                      <a:r>
                        <a:rPr lang="en-GB" dirty="0"/>
                        <a:t> TTR 6 months before (%)</a:t>
                      </a:r>
                    </a:p>
                  </a:txBody>
                  <a:tcPr marL="0" marR="0" marT="0" marB="0">
                    <a:lnL>
                      <a:noFill/>
                    </a:lnL>
                    <a:lnR>
                      <a:noFill/>
                    </a:lnR>
                    <a:lnT>
                      <a:noFill/>
                    </a:lnT>
                    <a:lnB>
                      <a:noFill/>
                    </a:lnB>
                  </a:tcPr>
                </a:tc>
                <a:tc>
                  <a:txBody>
                    <a:bodyPr/>
                    <a:lstStyle/>
                    <a:p>
                      <a:r>
                        <a:rPr lang="en-GB" dirty="0"/>
                        <a:t> 60.4</a:t>
                      </a:r>
                    </a:p>
                  </a:txBody>
                  <a:tcPr marL="0" marR="0" marT="0" marB="0">
                    <a:lnL>
                      <a:noFill/>
                    </a:lnL>
                    <a:lnR>
                      <a:noFill/>
                    </a:lnR>
                    <a:lnT>
                      <a:noFill/>
                    </a:lnT>
                    <a:lnB>
                      <a:noFill/>
                    </a:lnB>
                  </a:tcPr>
                </a:tc>
                <a:tc>
                  <a:txBody>
                    <a:bodyPr/>
                    <a:lstStyle/>
                    <a:p>
                      <a:r>
                        <a:rPr lang="en-GB" dirty="0"/>
                        <a:t> 59.0</a:t>
                      </a:r>
                    </a:p>
                  </a:txBody>
                  <a:tcPr marL="0" marR="0" marT="0" marB="0">
                    <a:lnL>
                      <a:noFill/>
                    </a:lnL>
                    <a:lnR>
                      <a:noFill/>
                    </a:lnR>
                    <a:lnT>
                      <a:noFill/>
                    </a:lnT>
                    <a:lnB>
                      <a:noFill/>
                    </a:lnB>
                  </a:tcPr>
                </a:tc>
              </a:tr>
              <a:tr h="610415">
                <a:tc>
                  <a:txBody>
                    <a:bodyPr/>
                    <a:lstStyle/>
                    <a:p>
                      <a:r>
                        <a:rPr lang="en-GB" dirty="0"/>
                        <a:t> TTR 3 months before (%)</a:t>
                      </a:r>
                    </a:p>
                  </a:txBody>
                  <a:tcPr marL="0" marR="0" marT="0" marB="0">
                    <a:lnL>
                      <a:noFill/>
                    </a:lnL>
                    <a:lnR>
                      <a:noFill/>
                    </a:lnR>
                    <a:lnT>
                      <a:noFill/>
                    </a:lnT>
                    <a:lnB>
                      <a:noFill/>
                    </a:lnB>
                  </a:tcPr>
                </a:tc>
                <a:tc>
                  <a:txBody>
                    <a:bodyPr/>
                    <a:lstStyle/>
                    <a:p>
                      <a:r>
                        <a:rPr lang="en-GB" dirty="0"/>
                        <a:t> 58.9</a:t>
                      </a:r>
                    </a:p>
                  </a:txBody>
                  <a:tcPr marL="0" marR="0" marT="0" marB="0">
                    <a:lnL>
                      <a:noFill/>
                    </a:lnL>
                    <a:lnR>
                      <a:noFill/>
                    </a:lnR>
                    <a:lnT>
                      <a:noFill/>
                    </a:lnT>
                    <a:lnB>
                      <a:noFill/>
                    </a:lnB>
                  </a:tcPr>
                </a:tc>
                <a:tc>
                  <a:txBody>
                    <a:bodyPr/>
                    <a:lstStyle/>
                    <a:p>
                      <a:r>
                        <a:rPr lang="en-GB" dirty="0"/>
                        <a:t> 59.0</a:t>
                      </a:r>
                    </a:p>
                  </a:txBody>
                  <a:tcPr marL="0" marR="0" marT="0" marB="0">
                    <a:lnL>
                      <a:noFill/>
                    </a:lnL>
                    <a:lnR>
                      <a:noFill/>
                    </a:lnR>
                    <a:lnT>
                      <a:noFill/>
                    </a:lnT>
                    <a:lnB>
                      <a:noFill/>
                    </a:lnB>
                  </a:tcPr>
                </a:tc>
              </a:tr>
              <a:tr h="305208">
                <a:tc>
                  <a:txBody>
                    <a:bodyPr/>
                    <a:lstStyle/>
                    <a:p>
                      <a:r>
                        <a:rPr lang="en-GB" dirty="0"/>
                        <a:t> TTR 3 months after (%)</a:t>
                      </a:r>
                    </a:p>
                  </a:txBody>
                  <a:tcPr marL="0" marR="0" marT="0" marB="0">
                    <a:lnL>
                      <a:noFill/>
                    </a:lnL>
                    <a:lnR>
                      <a:noFill/>
                    </a:lnR>
                    <a:lnT>
                      <a:noFill/>
                    </a:lnT>
                    <a:lnB>
                      <a:noFill/>
                    </a:lnB>
                  </a:tcPr>
                </a:tc>
                <a:tc>
                  <a:txBody>
                    <a:bodyPr/>
                    <a:lstStyle/>
                    <a:p>
                      <a:r>
                        <a:rPr lang="en-GB" dirty="0"/>
                        <a:t> 72.8</a:t>
                      </a:r>
                    </a:p>
                  </a:txBody>
                  <a:tcPr marL="0" marR="0" marT="0" marB="0">
                    <a:lnL>
                      <a:noFill/>
                    </a:lnL>
                    <a:lnR>
                      <a:noFill/>
                    </a:lnR>
                    <a:lnT>
                      <a:noFill/>
                    </a:lnT>
                    <a:lnB>
                      <a:noFill/>
                    </a:lnB>
                  </a:tcPr>
                </a:tc>
                <a:tc>
                  <a:txBody>
                    <a:bodyPr/>
                    <a:lstStyle/>
                    <a:p>
                      <a:r>
                        <a:rPr lang="en-GB" dirty="0"/>
                        <a:t> 71.0</a:t>
                      </a:r>
                    </a:p>
                  </a:txBody>
                  <a:tcPr marL="0" marR="0" marT="0" marB="0">
                    <a:lnL>
                      <a:noFill/>
                    </a:lnL>
                    <a:lnR>
                      <a:noFill/>
                    </a:lnR>
                    <a:lnT>
                      <a:noFill/>
                    </a:lnT>
                    <a:lnB>
                      <a:noFill/>
                    </a:lnB>
                  </a:tcPr>
                </a:tc>
              </a:tr>
              <a:tr h="305208">
                <a:tc>
                  <a:txBody>
                    <a:bodyPr/>
                    <a:lstStyle/>
                    <a:p>
                      <a:r>
                        <a:rPr lang="en-GB" dirty="0"/>
                        <a:t> TTR 6 months after (%)</a:t>
                      </a:r>
                    </a:p>
                  </a:txBody>
                  <a:tcPr marL="0" marR="0" marT="0" marB="0">
                    <a:lnL>
                      <a:noFill/>
                    </a:lnL>
                    <a:lnR>
                      <a:noFill/>
                    </a:lnR>
                    <a:lnT>
                      <a:noFill/>
                    </a:lnT>
                    <a:lnB>
                      <a:noFill/>
                    </a:lnB>
                  </a:tcPr>
                </a:tc>
                <a:tc>
                  <a:txBody>
                    <a:bodyPr/>
                    <a:lstStyle/>
                    <a:p>
                      <a:r>
                        <a:rPr lang="en-GB" dirty="0"/>
                        <a:t> 74.4</a:t>
                      </a:r>
                    </a:p>
                  </a:txBody>
                  <a:tcPr marL="0" marR="0" marT="0" marB="0">
                    <a:lnL>
                      <a:noFill/>
                    </a:lnL>
                    <a:lnR>
                      <a:noFill/>
                    </a:lnR>
                    <a:lnT>
                      <a:noFill/>
                    </a:lnT>
                    <a:lnB>
                      <a:noFill/>
                    </a:lnB>
                  </a:tcPr>
                </a:tc>
                <a:tc>
                  <a:txBody>
                    <a:bodyPr/>
                    <a:lstStyle/>
                    <a:p>
                      <a:r>
                        <a:rPr lang="en-GB" dirty="0"/>
                        <a:t> 75.0</a:t>
                      </a:r>
                    </a:p>
                  </a:txBody>
                  <a:tcPr marL="0" marR="0" marT="0" marB="0">
                    <a:lnL>
                      <a:noFill/>
                    </a:lnL>
                    <a:lnR>
                      <a:noFill/>
                    </a:lnR>
                    <a:lnT>
                      <a:noFill/>
                    </a:lnT>
                    <a:lnB>
                      <a:noFill/>
                    </a:lnB>
                  </a:tcPr>
                </a:tc>
              </a:tr>
            </a:tbl>
          </a:graphicData>
        </a:graphic>
      </p:graphicFrame>
      <p:sp>
        <p:nvSpPr>
          <p:cNvPr id="5" name="Rectangle 1"/>
          <p:cNvSpPr>
            <a:spLocks noChangeArrowheads="1"/>
          </p:cNvSpPr>
          <p:nvPr/>
        </p:nvSpPr>
        <p:spPr bwMode="auto">
          <a:xfrm>
            <a:off x="1862138" y="180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457056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FFFFFF"/>
                </a:solidFill>
                <a:effectLst/>
                <a:latin typeface="Arial" pitchFamily="34" charset="0"/>
                <a:cs typeface="Arial" pitchFamily="34" charset="0"/>
              </a:rPr>
              <a:t>The drop-out rate was relatively low (17 people: 2 moved area, 4 died (due to non-related reasons), 5 had difficulty due to frailty, 5 stopped warfarin treatment, 1 returned to clinic).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264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Evaluation</a:t>
            </a:r>
            <a:endParaRPr lang="en-GB" dirty="0"/>
          </a:p>
        </p:txBody>
      </p:sp>
      <p:sp>
        <p:nvSpPr>
          <p:cNvPr id="3" name="Content Placeholder 2"/>
          <p:cNvSpPr>
            <a:spLocks noGrp="1"/>
          </p:cNvSpPr>
          <p:nvPr>
            <p:ph idx="1"/>
          </p:nvPr>
        </p:nvSpPr>
        <p:spPr/>
        <p:txBody>
          <a:bodyPr/>
          <a:lstStyle/>
          <a:p>
            <a:r>
              <a:rPr lang="en-GB" sz="2800" dirty="0"/>
              <a:t>Service user feedback was extremely positive with comments typically being around:</a:t>
            </a:r>
          </a:p>
          <a:p>
            <a:pPr lvl="1"/>
            <a:r>
              <a:rPr lang="en-GB" sz="2400" dirty="0"/>
              <a:t>Reduced time attending clinics</a:t>
            </a:r>
          </a:p>
          <a:p>
            <a:pPr lvl="1"/>
            <a:r>
              <a:rPr lang="en-GB" sz="2400" dirty="0"/>
              <a:t>Less impact on work disruption and money lost from taking holiday or no pay to attend clinic</a:t>
            </a:r>
          </a:p>
          <a:p>
            <a:pPr lvl="1"/>
            <a:r>
              <a:rPr lang="en-GB" sz="2400" dirty="0"/>
              <a:t>Money saved from travel costs and parking</a:t>
            </a:r>
          </a:p>
          <a:p>
            <a:pPr lvl="1"/>
            <a:r>
              <a:rPr lang="en-GB" sz="2400" dirty="0"/>
              <a:t>Ability to test whilst working away from home or on holiday</a:t>
            </a:r>
          </a:p>
          <a:p>
            <a:pPr lvl="1"/>
            <a:r>
              <a:rPr lang="en-GB" sz="2400" dirty="0"/>
              <a:t>Flexibility</a:t>
            </a:r>
          </a:p>
          <a:p>
            <a:endParaRPr lang="en-GB" dirty="0"/>
          </a:p>
        </p:txBody>
      </p:sp>
    </p:spTree>
    <p:extLst>
      <p:ext uri="{BB962C8B-B14F-4D97-AF65-F5344CB8AC3E}">
        <p14:creationId xmlns:p14="http://schemas.microsoft.com/office/powerpoint/2010/main" val="1153775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and Solutions</a:t>
            </a:r>
            <a:endParaRPr lang="en-GB" dirty="0"/>
          </a:p>
        </p:txBody>
      </p:sp>
      <p:sp>
        <p:nvSpPr>
          <p:cNvPr id="3" name="Content Placeholder 2"/>
          <p:cNvSpPr>
            <a:spLocks noGrp="1"/>
          </p:cNvSpPr>
          <p:nvPr>
            <p:ph idx="1"/>
          </p:nvPr>
        </p:nvSpPr>
        <p:spPr/>
        <p:txBody>
          <a:bodyPr/>
          <a:lstStyle/>
          <a:p>
            <a:pPr marL="0" indent="0">
              <a:buNone/>
            </a:pPr>
            <a:r>
              <a:rPr lang="en-GB" sz="2400" b="1" i="1" dirty="0"/>
              <a:t>Operational: it increases capacity of existing clinics</a:t>
            </a:r>
            <a:endParaRPr lang="en-GB" sz="2400" dirty="0"/>
          </a:p>
          <a:p>
            <a:r>
              <a:rPr lang="en-GB" sz="2400" dirty="0"/>
              <a:t>i) Include the anticipated costs of extra clinics needed to address growing need</a:t>
            </a:r>
          </a:p>
          <a:p>
            <a:r>
              <a:rPr lang="en-GB" sz="2400" dirty="0"/>
              <a:t>ii) Proposed integration with dosing software to reduce clinician time needed per telehealth patient and reduce transcribing error risk</a:t>
            </a:r>
          </a:p>
          <a:p>
            <a:pPr marL="0" indent="0">
              <a:buNone/>
            </a:pPr>
            <a:r>
              <a:rPr lang="en-GB" sz="2400" b="1" i="1" dirty="0"/>
              <a:t>Clinical: it improves clinical outcomes</a:t>
            </a:r>
            <a:endParaRPr lang="en-GB" sz="2400" dirty="0"/>
          </a:p>
          <a:p>
            <a:r>
              <a:rPr lang="en-GB" sz="2400" dirty="0"/>
              <a:t>Self-testing has improved time in therapeutic range by 20% for 70% of </a:t>
            </a:r>
            <a:r>
              <a:rPr lang="en-GB" sz="2400" dirty="0" smtClean="0"/>
              <a:t>patients</a:t>
            </a:r>
            <a:endParaRPr lang="en-GB" sz="2400" dirty="0"/>
          </a:p>
        </p:txBody>
      </p:sp>
    </p:spTree>
    <p:extLst>
      <p:ext uri="{BB962C8B-B14F-4D97-AF65-F5344CB8AC3E}">
        <p14:creationId xmlns:p14="http://schemas.microsoft.com/office/powerpoint/2010/main" val="179725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role at NICE</a:t>
            </a:r>
            <a:endParaRPr lang="en-GB" dirty="0"/>
          </a:p>
        </p:txBody>
      </p:sp>
      <p:sp>
        <p:nvSpPr>
          <p:cNvPr id="3" name="Content Placeholder 2"/>
          <p:cNvSpPr>
            <a:spLocks noGrp="1"/>
          </p:cNvSpPr>
          <p:nvPr>
            <p:ph idx="1"/>
          </p:nvPr>
        </p:nvSpPr>
        <p:spPr>
          <a:xfrm>
            <a:off x="467544" y="1484784"/>
            <a:ext cx="8229600" cy="4781128"/>
          </a:xfrm>
        </p:spPr>
        <p:txBody>
          <a:bodyPr/>
          <a:lstStyle/>
          <a:p>
            <a:pPr marL="0" indent="0">
              <a:buNone/>
            </a:pPr>
            <a:r>
              <a:rPr lang="en-GB" dirty="0"/>
              <a:t>The Adoption and Impact </a:t>
            </a:r>
            <a:r>
              <a:rPr lang="en-GB" dirty="0" smtClean="0"/>
              <a:t>team has three roles: </a:t>
            </a:r>
          </a:p>
          <a:p>
            <a:r>
              <a:rPr lang="en-GB" dirty="0" smtClean="0"/>
              <a:t>Helping </a:t>
            </a:r>
            <a:r>
              <a:rPr lang="en-GB" dirty="0"/>
              <a:t>the NHS and </a:t>
            </a:r>
            <a:r>
              <a:rPr lang="en-GB" dirty="0" smtClean="0"/>
              <a:t>social care </a:t>
            </a:r>
            <a:r>
              <a:rPr lang="en-GB" dirty="0"/>
              <a:t>to adopt proven </a:t>
            </a:r>
            <a:r>
              <a:rPr lang="en-GB" dirty="0" smtClean="0"/>
              <a:t>NICE recommended technologies </a:t>
            </a:r>
            <a:r>
              <a:rPr lang="en-GB" dirty="0"/>
              <a:t>more </a:t>
            </a:r>
            <a:r>
              <a:rPr lang="en-GB" dirty="0" smtClean="0"/>
              <a:t>quickly.</a:t>
            </a:r>
          </a:p>
          <a:p>
            <a:r>
              <a:rPr lang="en-GB" dirty="0" smtClean="0"/>
              <a:t>Measuring</a:t>
            </a:r>
            <a:r>
              <a:rPr lang="en-GB" dirty="0"/>
              <a:t>, assessing and reporting </a:t>
            </a:r>
            <a:r>
              <a:rPr lang="en-GB" dirty="0" smtClean="0"/>
              <a:t>their </a:t>
            </a:r>
            <a:r>
              <a:rPr lang="en-GB" dirty="0"/>
              <a:t>uptake</a:t>
            </a:r>
            <a:r>
              <a:rPr lang="en-GB" dirty="0" smtClean="0"/>
              <a:t>.</a:t>
            </a:r>
          </a:p>
          <a:p>
            <a:r>
              <a:rPr lang="en-GB" dirty="0" smtClean="0"/>
              <a:t>Assessing the resource impact of recommended technologies and devices.</a:t>
            </a:r>
            <a:endParaRPr lang="en-GB" dirty="0"/>
          </a:p>
        </p:txBody>
      </p:sp>
    </p:spTree>
    <p:extLst>
      <p:ext uri="{BB962C8B-B14F-4D97-AF65-F5344CB8AC3E}">
        <p14:creationId xmlns:p14="http://schemas.microsoft.com/office/powerpoint/2010/main" val="802965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and Solutions</a:t>
            </a:r>
            <a:endParaRPr lang="en-GB" dirty="0"/>
          </a:p>
        </p:txBody>
      </p:sp>
      <p:sp>
        <p:nvSpPr>
          <p:cNvPr id="3" name="Content Placeholder 2"/>
          <p:cNvSpPr>
            <a:spLocks noGrp="1"/>
          </p:cNvSpPr>
          <p:nvPr>
            <p:ph idx="1"/>
          </p:nvPr>
        </p:nvSpPr>
        <p:spPr/>
        <p:txBody>
          <a:bodyPr/>
          <a:lstStyle/>
          <a:p>
            <a:pPr marL="0" indent="0">
              <a:buNone/>
            </a:pPr>
            <a:r>
              <a:rPr lang="en-GB" sz="2000" b="1" i="1" dirty="0"/>
              <a:t>Financial: it is cost neutral when all CCG costs are included</a:t>
            </a:r>
            <a:endParaRPr lang="en-GB" sz="2000" dirty="0"/>
          </a:p>
          <a:p>
            <a:r>
              <a:rPr lang="en-GB" sz="2000" dirty="0"/>
              <a:t>i) Include savings from the known reduction in adverse events</a:t>
            </a:r>
          </a:p>
          <a:p>
            <a:r>
              <a:rPr lang="en-GB" sz="2000" dirty="0"/>
              <a:t>ii) Avoid large capital spend by using a rental scheme for meters</a:t>
            </a:r>
          </a:p>
          <a:p>
            <a:r>
              <a:rPr lang="en-GB" sz="2000" dirty="0"/>
              <a:t>iii) Focus on the 20% of warfarin patients whose monitoring is the most expensive (that is, people who are house-bound and those who attend satellite clinics</a:t>
            </a:r>
            <a:r>
              <a:rPr lang="en-GB" sz="2000" dirty="0" smtClean="0"/>
              <a:t>)</a:t>
            </a:r>
          </a:p>
          <a:p>
            <a:endParaRPr lang="en-GB" sz="2000" dirty="0"/>
          </a:p>
          <a:p>
            <a:pPr marL="0" indent="0">
              <a:buNone/>
            </a:pPr>
            <a:r>
              <a:rPr lang="en-GB" sz="2000" b="1" i="1" dirty="0"/>
              <a:t>Strategic: it supports Department of Health and NHS England objectives</a:t>
            </a:r>
            <a:endParaRPr lang="en-GB" sz="2000" dirty="0"/>
          </a:p>
          <a:p>
            <a:r>
              <a:rPr lang="en-GB" sz="2000" dirty="0"/>
              <a:t>i) Improves quality of life for people with long-term conditions</a:t>
            </a:r>
          </a:p>
          <a:p>
            <a:r>
              <a:rPr lang="en-GB" sz="2000" dirty="0"/>
              <a:t>ii) Patient satisfaction for INR self-testing is close to 100%</a:t>
            </a:r>
          </a:p>
          <a:p>
            <a:endParaRPr lang="en-GB" sz="2000" dirty="0"/>
          </a:p>
        </p:txBody>
      </p:sp>
    </p:spTree>
    <p:extLst>
      <p:ext uri="{BB962C8B-B14F-4D97-AF65-F5344CB8AC3E}">
        <p14:creationId xmlns:p14="http://schemas.microsoft.com/office/powerpoint/2010/main" val="254298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457200" y="4857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600" dirty="0">
                <a:solidFill>
                  <a:schemeClr val="tx2"/>
                </a:solidFill>
                <a:cs typeface="+mn-cs"/>
              </a:rPr>
              <a:t>What is </a:t>
            </a:r>
            <a:r>
              <a:rPr lang="en-GB" sz="3600" dirty="0" err="1" smtClean="0">
                <a:solidFill>
                  <a:schemeClr val="tx2"/>
                </a:solidFill>
                <a:cs typeface="+mn-cs"/>
              </a:rPr>
              <a:t>Telestroke</a:t>
            </a:r>
            <a:r>
              <a:rPr lang="en-GB" sz="3600" dirty="0" smtClean="0">
                <a:solidFill>
                  <a:schemeClr val="tx2"/>
                </a:solidFill>
                <a:cs typeface="+mn-cs"/>
              </a:rPr>
              <a:t>?</a:t>
            </a:r>
            <a:endParaRPr lang="en-GB" sz="3600" dirty="0">
              <a:solidFill>
                <a:schemeClr val="tx2"/>
              </a:solidFill>
              <a:cs typeface="+mn-cs"/>
            </a:endParaRPr>
          </a:p>
        </p:txBody>
      </p:sp>
      <p:sp>
        <p:nvSpPr>
          <p:cNvPr id="24583" name="Rectangle 7"/>
          <p:cNvSpPr>
            <a:spLocks noChangeArrowheads="1"/>
          </p:cNvSpPr>
          <p:nvPr/>
        </p:nvSpPr>
        <p:spPr bwMode="auto">
          <a:xfrm>
            <a:off x="468313" y="2349500"/>
            <a:ext cx="6119812"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50000"/>
              </a:lnSpc>
              <a:spcBef>
                <a:spcPct val="20000"/>
              </a:spcBef>
              <a:buFontTx/>
              <a:buChar char="•"/>
              <a:defRPr/>
            </a:pPr>
            <a:r>
              <a:rPr lang="en-GB" sz="2800" dirty="0">
                <a:cs typeface="+mn-cs"/>
              </a:rPr>
              <a:t>Real-time video conferencing</a:t>
            </a:r>
          </a:p>
          <a:p>
            <a:pPr marL="342900" indent="-342900">
              <a:lnSpc>
                <a:spcPct val="150000"/>
              </a:lnSpc>
              <a:spcBef>
                <a:spcPct val="20000"/>
              </a:spcBef>
              <a:buFontTx/>
              <a:buChar char="•"/>
              <a:defRPr/>
            </a:pPr>
            <a:r>
              <a:rPr lang="en-GB" sz="2800" dirty="0">
                <a:cs typeface="+mn-cs"/>
              </a:rPr>
              <a:t>Allows </a:t>
            </a:r>
            <a:r>
              <a:rPr lang="ja-JP" altLang="en-GB" sz="2800" dirty="0">
                <a:latin typeface="Arial"/>
                <a:cs typeface="+mn-cs"/>
              </a:rPr>
              <a:t>“</a:t>
            </a:r>
            <a:r>
              <a:rPr lang="en-GB" sz="2800" dirty="0">
                <a:cs typeface="+mn-cs"/>
              </a:rPr>
              <a:t>face to face</a:t>
            </a:r>
            <a:r>
              <a:rPr lang="ja-JP" altLang="en-GB" sz="2800" dirty="0">
                <a:latin typeface="Arial"/>
                <a:cs typeface="+mn-cs"/>
              </a:rPr>
              <a:t>”</a:t>
            </a:r>
            <a:r>
              <a:rPr lang="en-GB" sz="2800" dirty="0">
                <a:cs typeface="+mn-cs"/>
              </a:rPr>
              <a:t> two way consultation with a remote stroke </a:t>
            </a:r>
            <a:r>
              <a:rPr lang="en-GB" sz="2800" dirty="0" smtClean="0">
                <a:cs typeface="+mn-cs"/>
              </a:rPr>
              <a:t>specialist and a patient</a:t>
            </a:r>
            <a:endParaRPr lang="en-GB" sz="2800" dirty="0">
              <a:cs typeface="+mn-cs"/>
            </a:endParaRPr>
          </a:p>
          <a:p>
            <a:pPr marL="342900" indent="-342900">
              <a:lnSpc>
                <a:spcPct val="150000"/>
              </a:lnSpc>
              <a:spcBef>
                <a:spcPct val="20000"/>
              </a:spcBef>
              <a:buFontTx/>
              <a:buChar char="•"/>
              <a:defRPr/>
            </a:pPr>
            <a:r>
              <a:rPr lang="en-GB" sz="2800" dirty="0">
                <a:cs typeface="+mn-cs"/>
              </a:rPr>
              <a:t>Access to radiology images</a:t>
            </a:r>
          </a:p>
          <a:p>
            <a:pPr marL="342900" indent="-342900">
              <a:lnSpc>
                <a:spcPct val="150000"/>
              </a:lnSpc>
              <a:spcBef>
                <a:spcPct val="20000"/>
              </a:spcBef>
              <a:buFontTx/>
              <a:buChar char="•"/>
              <a:defRPr/>
            </a:pPr>
            <a:endParaRPr lang="en-GB" sz="2800" dirty="0">
              <a:cs typeface="+mn-cs"/>
            </a:endParaRPr>
          </a:p>
          <a:p>
            <a:pPr marL="342900" indent="-342900">
              <a:lnSpc>
                <a:spcPct val="90000"/>
              </a:lnSpc>
              <a:spcBef>
                <a:spcPct val="20000"/>
              </a:spcBef>
              <a:buFontTx/>
              <a:buChar char="•"/>
              <a:defRPr/>
            </a:pPr>
            <a:endParaRPr lang="en-GB" sz="2400" dirty="0">
              <a:cs typeface="+mn-cs"/>
            </a:endParaRPr>
          </a:p>
        </p:txBody>
      </p:sp>
      <p:pic>
        <p:nvPicPr>
          <p:cNvPr id="29700" name="Picture 8" descr="HDX_PractCart_Front-7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1490663"/>
            <a:ext cx="198755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8913"/>
            <a:ext cx="52768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2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11188" y="5715000"/>
            <a:ext cx="7632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2800" b="1" dirty="0">
                <a:solidFill>
                  <a:srgbClr val="CC0066"/>
                </a:solidFill>
                <a:cs typeface="Times New Roman" charset="0"/>
              </a:rPr>
              <a:t>Cumbria &amp; Lancashire Telestroke Network </a:t>
            </a:r>
            <a:endParaRPr lang="en-GB" sz="2800" b="1" dirty="0">
              <a:solidFill>
                <a:srgbClr val="CC0066"/>
              </a:solidFill>
              <a:cs typeface="Arial" charset="0"/>
            </a:endParaRPr>
          </a:p>
        </p:txBody>
      </p:sp>
      <p:pic>
        <p:nvPicPr>
          <p:cNvPr id="27651" name="Picture 6" descr="north-west-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765175"/>
            <a:ext cx="576103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p:cNvSpPr txBox="1">
            <a:spLocks noChangeArrowheads="1"/>
          </p:cNvSpPr>
          <p:nvPr/>
        </p:nvSpPr>
        <p:spPr bwMode="auto">
          <a:xfrm>
            <a:off x="4500563" y="1052513"/>
            <a:ext cx="792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Carlisle</a:t>
            </a:r>
          </a:p>
        </p:txBody>
      </p:sp>
      <p:sp>
        <p:nvSpPr>
          <p:cNvPr id="4102" name="Text Box 8"/>
          <p:cNvSpPr txBox="1">
            <a:spLocks noChangeArrowheads="1"/>
          </p:cNvSpPr>
          <p:nvPr/>
        </p:nvSpPr>
        <p:spPr bwMode="auto">
          <a:xfrm>
            <a:off x="2411413" y="1989138"/>
            <a:ext cx="1366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Whitehaven</a:t>
            </a:r>
          </a:p>
        </p:txBody>
      </p:sp>
      <p:sp>
        <p:nvSpPr>
          <p:cNvPr id="4103" name="Text Box 9"/>
          <p:cNvSpPr txBox="1">
            <a:spLocks noChangeArrowheads="1"/>
          </p:cNvSpPr>
          <p:nvPr/>
        </p:nvSpPr>
        <p:spPr bwMode="auto">
          <a:xfrm>
            <a:off x="3492500" y="3500438"/>
            <a:ext cx="108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Blackpool</a:t>
            </a:r>
          </a:p>
        </p:txBody>
      </p:sp>
      <p:sp>
        <p:nvSpPr>
          <p:cNvPr id="4104" name="Text Box 10"/>
          <p:cNvSpPr txBox="1">
            <a:spLocks noChangeArrowheads="1"/>
          </p:cNvSpPr>
          <p:nvPr/>
        </p:nvSpPr>
        <p:spPr bwMode="auto">
          <a:xfrm>
            <a:off x="3348038" y="2852738"/>
            <a:ext cx="792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Barrow</a:t>
            </a:r>
          </a:p>
        </p:txBody>
      </p:sp>
      <p:sp>
        <p:nvSpPr>
          <p:cNvPr id="4105" name="Text Box 11"/>
          <p:cNvSpPr txBox="1">
            <a:spLocks noChangeArrowheads="1"/>
          </p:cNvSpPr>
          <p:nvPr/>
        </p:nvSpPr>
        <p:spPr bwMode="auto">
          <a:xfrm>
            <a:off x="4859338" y="2997200"/>
            <a:ext cx="1366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Lancaster</a:t>
            </a:r>
          </a:p>
        </p:txBody>
      </p:sp>
      <p:sp>
        <p:nvSpPr>
          <p:cNvPr id="4106" name="Text Box 12"/>
          <p:cNvSpPr txBox="1">
            <a:spLocks noChangeArrowheads="1"/>
          </p:cNvSpPr>
          <p:nvPr/>
        </p:nvSpPr>
        <p:spPr bwMode="auto">
          <a:xfrm>
            <a:off x="4787900" y="3789363"/>
            <a:ext cx="1366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Preston</a:t>
            </a:r>
          </a:p>
        </p:txBody>
      </p:sp>
      <p:sp>
        <p:nvSpPr>
          <p:cNvPr id="4107" name="Text Box 13"/>
          <p:cNvSpPr txBox="1">
            <a:spLocks noChangeArrowheads="1"/>
          </p:cNvSpPr>
          <p:nvPr/>
        </p:nvSpPr>
        <p:spPr bwMode="auto">
          <a:xfrm>
            <a:off x="5219700" y="3429000"/>
            <a:ext cx="1366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Blackburn</a:t>
            </a:r>
          </a:p>
        </p:txBody>
      </p:sp>
      <p:sp>
        <p:nvSpPr>
          <p:cNvPr id="4108" name="Text Box 14"/>
          <p:cNvSpPr txBox="1">
            <a:spLocks noChangeArrowheads="1"/>
          </p:cNvSpPr>
          <p:nvPr/>
        </p:nvSpPr>
        <p:spPr bwMode="auto">
          <a:xfrm>
            <a:off x="3419475" y="4076700"/>
            <a:ext cx="108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400" dirty="0" smtClean="0">
                <a:solidFill>
                  <a:schemeClr val="bg1"/>
                </a:solidFill>
                <a:cs typeface="+mn-cs"/>
              </a:rPr>
              <a:t>Southport</a:t>
            </a:r>
          </a:p>
        </p:txBody>
      </p:sp>
      <p:sp>
        <p:nvSpPr>
          <p:cNvPr id="27660" name="AutoShape 15"/>
          <p:cNvSpPr>
            <a:spLocks noChangeArrowheads="1"/>
          </p:cNvSpPr>
          <p:nvPr/>
        </p:nvSpPr>
        <p:spPr bwMode="auto">
          <a:xfrm>
            <a:off x="3492500" y="1989138"/>
            <a:ext cx="312738" cy="296862"/>
          </a:xfrm>
          <a:custGeom>
            <a:avLst/>
            <a:gdLst>
              <a:gd name="T0" fmla="*/ 0 w 312738"/>
              <a:gd name="T1" fmla="*/ 113391 h 296862"/>
              <a:gd name="T2" fmla="*/ 119456 w 312738"/>
              <a:gd name="T3" fmla="*/ 113392 h 296862"/>
              <a:gd name="T4" fmla="*/ 156369 w 312738"/>
              <a:gd name="T5" fmla="*/ 0 h 296862"/>
              <a:gd name="T6" fmla="*/ 193282 w 312738"/>
              <a:gd name="T7" fmla="*/ 113392 h 296862"/>
              <a:gd name="T8" fmla="*/ 312738 w 312738"/>
              <a:gd name="T9" fmla="*/ 113391 h 296862"/>
              <a:gd name="T10" fmla="*/ 216096 w 312738"/>
              <a:gd name="T11" fmla="*/ 183470 h 296862"/>
              <a:gd name="T12" fmla="*/ 253010 w 312738"/>
              <a:gd name="T13" fmla="*/ 296861 h 296862"/>
              <a:gd name="T14" fmla="*/ 156369 w 312738"/>
              <a:gd name="T15" fmla="*/ 226781 h 296862"/>
              <a:gd name="T16" fmla="*/ 59728 w 312738"/>
              <a:gd name="T17" fmla="*/ 296861 h 296862"/>
              <a:gd name="T18" fmla="*/ 96642 w 312738"/>
              <a:gd name="T19" fmla="*/ 183470 h 296862"/>
              <a:gd name="T20" fmla="*/ 0 w 312738"/>
              <a:gd name="T21" fmla="*/ 113391 h 2968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8" h="296862">
                <a:moveTo>
                  <a:pt x="0" y="113391"/>
                </a:moveTo>
                <a:lnTo>
                  <a:pt x="119456" y="113392"/>
                </a:lnTo>
                <a:lnTo>
                  <a:pt x="156369" y="0"/>
                </a:lnTo>
                <a:lnTo>
                  <a:pt x="193282" y="113392"/>
                </a:lnTo>
                <a:lnTo>
                  <a:pt x="312738" y="113391"/>
                </a:lnTo>
                <a:lnTo>
                  <a:pt x="216096" y="183470"/>
                </a:lnTo>
                <a:lnTo>
                  <a:pt x="253010" y="296861"/>
                </a:lnTo>
                <a:lnTo>
                  <a:pt x="156369" y="226781"/>
                </a:lnTo>
                <a:lnTo>
                  <a:pt x="59728" y="296861"/>
                </a:lnTo>
                <a:lnTo>
                  <a:pt x="96642" y="183470"/>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1" name="AutoShape 16"/>
          <p:cNvSpPr>
            <a:spLocks noChangeArrowheads="1"/>
          </p:cNvSpPr>
          <p:nvPr/>
        </p:nvSpPr>
        <p:spPr bwMode="auto">
          <a:xfrm>
            <a:off x="4211638" y="1052513"/>
            <a:ext cx="312737" cy="296862"/>
          </a:xfrm>
          <a:custGeom>
            <a:avLst/>
            <a:gdLst>
              <a:gd name="T0" fmla="*/ 0 w 312737"/>
              <a:gd name="T1" fmla="*/ 113391 h 296862"/>
              <a:gd name="T2" fmla="*/ 119456 w 312737"/>
              <a:gd name="T3" fmla="*/ 113392 h 296862"/>
              <a:gd name="T4" fmla="*/ 156369 w 312737"/>
              <a:gd name="T5" fmla="*/ 0 h 296862"/>
              <a:gd name="T6" fmla="*/ 193281 w 312737"/>
              <a:gd name="T7" fmla="*/ 113392 h 296862"/>
              <a:gd name="T8" fmla="*/ 312737 w 312737"/>
              <a:gd name="T9" fmla="*/ 113391 h 296862"/>
              <a:gd name="T10" fmla="*/ 216095 w 312737"/>
              <a:gd name="T11" fmla="*/ 183470 h 296862"/>
              <a:gd name="T12" fmla="*/ 253009 w 312737"/>
              <a:gd name="T13" fmla="*/ 296861 h 296862"/>
              <a:gd name="T14" fmla="*/ 156369 w 312737"/>
              <a:gd name="T15" fmla="*/ 226781 h 296862"/>
              <a:gd name="T16" fmla="*/ 59728 w 312737"/>
              <a:gd name="T17" fmla="*/ 296861 h 296862"/>
              <a:gd name="T18" fmla="*/ 96642 w 312737"/>
              <a:gd name="T19" fmla="*/ 183470 h 296862"/>
              <a:gd name="T20" fmla="*/ 0 w 312737"/>
              <a:gd name="T21" fmla="*/ 113391 h 2968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7" h="296862">
                <a:moveTo>
                  <a:pt x="0" y="113391"/>
                </a:moveTo>
                <a:lnTo>
                  <a:pt x="119456" y="113392"/>
                </a:lnTo>
                <a:lnTo>
                  <a:pt x="156369" y="0"/>
                </a:lnTo>
                <a:lnTo>
                  <a:pt x="193281" y="113392"/>
                </a:lnTo>
                <a:lnTo>
                  <a:pt x="312737" y="113391"/>
                </a:lnTo>
                <a:lnTo>
                  <a:pt x="216095" y="183470"/>
                </a:lnTo>
                <a:lnTo>
                  <a:pt x="253009" y="296861"/>
                </a:lnTo>
                <a:lnTo>
                  <a:pt x="156369" y="226781"/>
                </a:lnTo>
                <a:lnTo>
                  <a:pt x="59728" y="296861"/>
                </a:lnTo>
                <a:lnTo>
                  <a:pt x="96642" y="183470"/>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2" name="AutoShape 17"/>
          <p:cNvSpPr>
            <a:spLocks noChangeArrowheads="1"/>
          </p:cNvSpPr>
          <p:nvPr/>
        </p:nvSpPr>
        <p:spPr bwMode="auto">
          <a:xfrm>
            <a:off x="3995738" y="2781300"/>
            <a:ext cx="312737" cy="296863"/>
          </a:xfrm>
          <a:custGeom>
            <a:avLst/>
            <a:gdLst>
              <a:gd name="T0" fmla="*/ 0 w 312737"/>
              <a:gd name="T1" fmla="*/ 113391 h 296863"/>
              <a:gd name="T2" fmla="*/ 119456 w 312737"/>
              <a:gd name="T3" fmla="*/ 113392 h 296863"/>
              <a:gd name="T4" fmla="*/ 156369 w 312737"/>
              <a:gd name="T5" fmla="*/ 0 h 296863"/>
              <a:gd name="T6" fmla="*/ 193281 w 312737"/>
              <a:gd name="T7" fmla="*/ 113392 h 296863"/>
              <a:gd name="T8" fmla="*/ 312737 w 312737"/>
              <a:gd name="T9" fmla="*/ 113391 h 296863"/>
              <a:gd name="T10" fmla="*/ 216095 w 312737"/>
              <a:gd name="T11" fmla="*/ 183471 h 296863"/>
              <a:gd name="T12" fmla="*/ 253009 w 312737"/>
              <a:gd name="T13" fmla="*/ 296862 h 296863"/>
              <a:gd name="T14" fmla="*/ 156369 w 312737"/>
              <a:gd name="T15" fmla="*/ 226782 h 296863"/>
              <a:gd name="T16" fmla="*/ 59728 w 312737"/>
              <a:gd name="T17" fmla="*/ 296862 h 296863"/>
              <a:gd name="T18" fmla="*/ 96642 w 312737"/>
              <a:gd name="T19" fmla="*/ 183471 h 296863"/>
              <a:gd name="T20" fmla="*/ 0 w 312737"/>
              <a:gd name="T21" fmla="*/ 113391 h 2968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7" h="296863">
                <a:moveTo>
                  <a:pt x="0" y="113391"/>
                </a:moveTo>
                <a:lnTo>
                  <a:pt x="119456" y="113392"/>
                </a:lnTo>
                <a:lnTo>
                  <a:pt x="156369" y="0"/>
                </a:lnTo>
                <a:lnTo>
                  <a:pt x="193281" y="113392"/>
                </a:lnTo>
                <a:lnTo>
                  <a:pt x="312737" y="113391"/>
                </a:lnTo>
                <a:lnTo>
                  <a:pt x="216095" y="183471"/>
                </a:lnTo>
                <a:lnTo>
                  <a:pt x="253009" y="296862"/>
                </a:lnTo>
                <a:lnTo>
                  <a:pt x="156369" y="226782"/>
                </a:lnTo>
                <a:lnTo>
                  <a:pt x="59728" y="296862"/>
                </a:lnTo>
                <a:lnTo>
                  <a:pt x="96642" y="183471"/>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3" name="AutoShape 18"/>
          <p:cNvSpPr>
            <a:spLocks noChangeArrowheads="1"/>
          </p:cNvSpPr>
          <p:nvPr/>
        </p:nvSpPr>
        <p:spPr bwMode="auto">
          <a:xfrm>
            <a:off x="4643438" y="2997200"/>
            <a:ext cx="312737" cy="296863"/>
          </a:xfrm>
          <a:custGeom>
            <a:avLst/>
            <a:gdLst>
              <a:gd name="T0" fmla="*/ 0 w 312737"/>
              <a:gd name="T1" fmla="*/ 113391 h 296863"/>
              <a:gd name="T2" fmla="*/ 119456 w 312737"/>
              <a:gd name="T3" fmla="*/ 113392 h 296863"/>
              <a:gd name="T4" fmla="*/ 156369 w 312737"/>
              <a:gd name="T5" fmla="*/ 0 h 296863"/>
              <a:gd name="T6" fmla="*/ 193281 w 312737"/>
              <a:gd name="T7" fmla="*/ 113392 h 296863"/>
              <a:gd name="T8" fmla="*/ 312737 w 312737"/>
              <a:gd name="T9" fmla="*/ 113391 h 296863"/>
              <a:gd name="T10" fmla="*/ 216095 w 312737"/>
              <a:gd name="T11" fmla="*/ 183471 h 296863"/>
              <a:gd name="T12" fmla="*/ 253009 w 312737"/>
              <a:gd name="T13" fmla="*/ 296862 h 296863"/>
              <a:gd name="T14" fmla="*/ 156369 w 312737"/>
              <a:gd name="T15" fmla="*/ 226782 h 296863"/>
              <a:gd name="T16" fmla="*/ 59728 w 312737"/>
              <a:gd name="T17" fmla="*/ 296862 h 296863"/>
              <a:gd name="T18" fmla="*/ 96642 w 312737"/>
              <a:gd name="T19" fmla="*/ 183471 h 296863"/>
              <a:gd name="T20" fmla="*/ 0 w 312737"/>
              <a:gd name="T21" fmla="*/ 113391 h 2968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7" h="296863">
                <a:moveTo>
                  <a:pt x="0" y="113391"/>
                </a:moveTo>
                <a:lnTo>
                  <a:pt x="119456" y="113392"/>
                </a:lnTo>
                <a:lnTo>
                  <a:pt x="156369" y="0"/>
                </a:lnTo>
                <a:lnTo>
                  <a:pt x="193281" y="113392"/>
                </a:lnTo>
                <a:lnTo>
                  <a:pt x="312737" y="113391"/>
                </a:lnTo>
                <a:lnTo>
                  <a:pt x="216095" y="183471"/>
                </a:lnTo>
                <a:lnTo>
                  <a:pt x="253009" y="296862"/>
                </a:lnTo>
                <a:lnTo>
                  <a:pt x="156369" y="226782"/>
                </a:lnTo>
                <a:lnTo>
                  <a:pt x="59728" y="296862"/>
                </a:lnTo>
                <a:lnTo>
                  <a:pt x="96642" y="183471"/>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4" name="AutoShape 19"/>
          <p:cNvSpPr>
            <a:spLocks noChangeArrowheads="1"/>
          </p:cNvSpPr>
          <p:nvPr/>
        </p:nvSpPr>
        <p:spPr bwMode="auto">
          <a:xfrm>
            <a:off x="4356100" y="3429000"/>
            <a:ext cx="312738" cy="296863"/>
          </a:xfrm>
          <a:custGeom>
            <a:avLst/>
            <a:gdLst>
              <a:gd name="T0" fmla="*/ 0 w 312738"/>
              <a:gd name="T1" fmla="*/ 113391 h 296863"/>
              <a:gd name="T2" fmla="*/ 119456 w 312738"/>
              <a:gd name="T3" fmla="*/ 113392 h 296863"/>
              <a:gd name="T4" fmla="*/ 156369 w 312738"/>
              <a:gd name="T5" fmla="*/ 0 h 296863"/>
              <a:gd name="T6" fmla="*/ 193282 w 312738"/>
              <a:gd name="T7" fmla="*/ 113392 h 296863"/>
              <a:gd name="T8" fmla="*/ 312738 w 312738"/>
              <a:gd name="T9" fmla="*/ 113391 h 296863"/>
              <a:gd name="T10" fmla="*/ 216096 w 312738"/>
              <a:gd name="T11" fmla="*/ 183471 h 296863"/>
              <a:gd name="T12" fmla="*/ 253010 w 312738"/>
              <a:gd name="T13" fmla="*/ 296862 h 296863"/>
              <a:gd name="T14" fmla="*/ 156369 w 312738"/>
              <a:gd name="T15" fmla="*/ 226782 h 296863"/>
              <a:gd name="T16" fmla="*/ 59728 w 312738"/>
              <a:gd name="T17" fmla="*/ 296862 h 296863"/>
              <a:gd name="T18" fmla="*/ 96642 w 312738"/>
              <a:gd name="T19" fmla="*/ 183471 h 296863"/>
              <a:gd name="T20" fmla="*/ 0 w 312738"/>
              <a:gd name="T21" fmla="*/ 113391 h 2968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8" h="296863">
                <a:moveTo>
                  <a:pt x="0" y="113391"/>
                </a:moveTo>
                <a:lnTo>
                  <a:pt x="119456" y="113392"/>
                </a:lnTo>
                <a:lnTo>
                  <a:pt x="156369" y="0"/>
                </a:lnTo>
                <a:lnTo>
                  <a:pt x="193282" y="113392"/>
                </a:lnTo>
                <a:lnTo>
                  <a:pt x="312738" y="113391"/>
                </a:lnTo>
                <a:lnTo>
                  <a:pt x="216096" y="183471"/>
                </a:lnTo>
                <a:lnTo>
                  <a:pt x="253010" y="296862"/>
                </a:lnTo>
                <a:lnTo>
                  <a:pt x="156369" y="226782"/>
                </a:lnTo>
                <a:lnTo>
                  <a:pt x="59728" y="296862"/>
                </a:lnTo>
                <a:lnTo>
                  <a:pt x="96642" y="183471"/>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5" name="AutoShape 20"/>
          <p:cNvSpPr>
            <a:spLocks noChangeArrowheads="1"/>
          </p:cNvSpPr>
          <p:nvPr/>
        </p:nvSpPr>
        <p:spPr bwMode="auto">
          <a:xfrm>
            <a:off x="5003800" y="3500438"/>
            <a:ext cx="312738" cy="296862"/>
          </a:xfrm>
          <a:custGeom>
            <a:avLst/>
            <a:gdLst>
              <a:gd name="T0" fmla="*/ 0 w 312738"/>
              <a:gd name="T1" fmla="*/ 113391 h 296862"/>
              <a:gd name="T2" fmla="*/ 119456 w 312738"/>
              <a:gd name="T3" fmla="*/ 113392 h 296862"/>
              <a:gd name="T4" fmla="*/ 156369 w 312738"/>
              <a:gd name="T5" fmla="*/ 0 h 296862"/>
              <a:gd name="T6" fmla="*/ 193282 w 312738"/>
              <a:gd name="T7" fmla="*/ 113392 h 296862"/>
              <a:gd name="T8" fmla="*/ 312738 w 312738"/>
              <a:gd name="T9" fmla="*/ 113391 h 296862"/>
              <a:gd name="T10" fmla="*/ 216096 w 312738"/>
              <a:gd name="T11" fmla="*/ 183470 h 296862"/>
              <a:gd name="T12" fmla="*/ 253010 w 312738"/>
              <a:gd name="T13" fmla="*/ 296861 h 296862"/>
              <a:gd name="T14" fmla="*/ 156369 w 312738"/>
              <a:gd name="T15" fmla="*/ 226781 h 296862"/>
              <a:gd name="T16" fmla="*/ 59728 w 312738"/>
              <a:gd name="T17" fmla="*/ 296861 h 296862"/>
              <a:gd name="T18" fmla="*/ 96642 w 312738"/>
              <a:gd name="T19" fmla="*/ 183470 h 296862"/>
              <a:gd name="T20" fmla="*/ 0 w 312738"/>
              <a:gd name="T21" fmla="*/ 113391 h 2968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8" h="296862">
                <a:moveTo>
                  <a:pt x="0" y="113391"/>
                </a:moveTo>
                <a:lnTo>
                  <a:pt x="119456" y="113392"/>
                </a:lnTo>
                <a:lnTo>
                  <a:pt x="156369" y="0"/>
                </a:lnTo>
                <a:lnTo>
                  <a:pt x="193282" y="113392"/>
                </a:lnTo>
                <a:lnTo>
                  <a:pt x="312738" y="113391"/>
                </a:lnTo>
                <a:lnTo>
                  <a:pt x="216096" y="183470"/>
                </a:lnTo>
                <a:lnTo>
                  <a:pt x="253010" y="296861"/>
                </a:lnTo>
                <a:lnTo>
                  <a:pt x="156369" y="226781"/>
                </a:lnTo>
                <a:lnTo>
                  <a:pt x="59728" y="296861"/>
                </a:lnTo>
                <a:lnTo>
                  <a:pt x="96642" y="183470"/>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6" name="AutoShape 21"/>
          <p:cNvSpPr>
            <a:spLocks noChangeArrowheads="1"/>
          </p:cNvSpPr>
          <p:nvPr/>
        </p:nvSpPr>
        <p:spPr bwMode="auto">
          <a:xfrm>
            <a:off x="4643438" y="3644900"/>
            <a:ext cx="312737" cy="296863"/>
          </a:xfrm>
          <a:custGeom>
            <a:avLst/>
            <a:gdLst>
              <a:gd name="T0" fmla="*/ 0 w 312737"/>
              <a:gd name="T1" fmla="*/ 113391 h 296863"/>
              <a:gd name="T2" fmla="*/ 119456 w 312737"/>
              <a:gd name="T3" fmla="*/ 113392 h 296863"/>
              <a:gd name="T4" fmla="*/ 156369 w 312737"/>
              <a:gd name="T5" fmla="*/ 0 h 296863"/>
              <a:gd name="T6" fmla="*/ 193281 w 312737"/>
              <a:gd name="T7" fmla="*/ 113392 h 296863"/>
              <a:gd name="T8" fmla="*/ 312737 w 312737"/>
              <a:gd name="T9" fmla="*/ 113391 h 296863"/>
              <a:gd name="T10" fmla="*/ 216095 w 312737"/>
              <a:gd name="T11" fmla="*/ 183471 h 296863"/>
              <a:gd name="T12" fmla="*/ 253009 w 312737"/>
              <a:gd name="T13" fmla="*/ 296862 h 296863"/>
              <a:gd name="T14" fmla="*/ 156369 w 312737"/>
              <a:gd name="T15" fmla="*/ 226782 h 296863"/>
              <a:gd name="T16" fmla="*/ 59728 w 312737"/>
              <a:gd name="T17" fmla="*/ 296862 h 296863"/>
              <a:gd name="T18" fmla="*/ 96642 w 312737"/>
              <a:gd name="T19" fmla="*/ 183471 h 296863"/>
              <a:gd name="T20" fmla="*/ 0 w 312737"/>
              <a:gd name="T21" fmla="*/ 113391 h 2968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7" h="296863">
                <a:moveTo>
                  <a:pt x="0" y="113391"/>
                </a:moveTo>
                <a:lnTo>
                  <a:pt x="119456" y="113392"/>
                </a:lnTo>
                <a:lnTo>
                  <a:pt x="156369" y="0"/>
                </a:lnTo>
                <a:lnTo>
                  <a:pt x="193281" y="113392"/>
                </a:lnTo>
                <a:lnTo>
                  <a:pt x="312737" y="113391"/>
                </a:lnTo>
                <a:lnTo>
                  <a:pt x="216095" y="183471"/>
                </a:lnTo>
                <a:lnTo>
                  <a:pt x="253009" y="296862"/>
                </a:lnTo>
                <a:lnTo>
                  <a:pt x="156369" y="226782"/>
                </a:lnTo>
                <a:lnTo>
                  <a:pt x="59728" y="296862"/>
                </a:lnTo>
                <a:lnTo>
                  <a:pt x="96642" y="183471"/>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7" name="AutoShape 22"/>
          <p:cNvSpPr>
            <a:spLocks noChangeArrowheads="1"/>
          </p:cNvSpPr>
          <p:nvPr/>
        </p:nvSpPr>
        <p:spPr bwMode="auto">
          <a:xfrm>
            <a:off x="4284663" y="4076700"/>
            <a:ext cx="312737" cy="296863"/>
          </a:xfrm>
          <a:custGeom>
            <a:avLst/>
            <a:gdLst>
              <a:gd name="T0" fmla="*/ 0 w 312737"/>
              <a:gd name="T1" fmla="*/ 113391 h 296863"/>
              <a:gd name="T2" fmla="*/ 119456 w 312737"/>
              <a:gd name="T3" fmla="*/ 113392 h 296863"/>
              <a:gd name="T4" fmla="*/ 156369 w 312737"/>
              <a:gd name="T5" fmla="*/ 0 h 296863"/>
              <a:gd name="T6" fmla="*/ 193281 w 312737"/>
              <a:gd name="T7" fmla="*/ 113392 h 296863"/>
              <a:gd name="T8" fmla="*/ 312737 w 312737"/>
              <a:gd name="T9" fmla="*/ 113391 h 296863"/>
              <a:gd name="T10" fmla="*/ 216095 w 312737"/>
              <a:gd name="T11" fmla="*/ 183471 h 296863"/>
              <a:gd name="T12" fmla="*/ 253009 w 312737"/>
              <a:gd name="T13" fmla="*/ 296862 h 296863"/>
              <a:gd name="T14" fmla="*/ 156369 w 312737"/>
              <a:gd name="T15" fmla="*/ 226782 h 296863"/>
              <a:gd name="T16" fmla="*/ 59728 w 312737"/>
              <a:gd name="T17" fmla="*/ 296862 h 296863"/>
              <a:gd name="T18" fmla="*/ 96642 w 312737"/>
              <a:gd name="T19" fmla="*/ 183471 h 296863"/>
              <a:gd name="T20" fmla="*/ 0 w 312737"/>
              <a:gd name="T21" fmla="*/ 113391 h 2968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737" h="296863">
                <a:moveTo>
                  <a:pt x="0" y="113391"/>
                </a:moveTo>
                <a:lnTo>
                  <a:pt x="119456" y="113392"/>
                </a:lnTo>
                <a:lnTo>
                  <a:pt x="156369" y="0"/>
                </a:lnTo>
                <a:lnTo>
                  <a:pt x="193281" y="113392"/>
                </a:lnTo>
                <a:lnTo>
                  <a:pt x="312737" y="113391"/>
                </a:lnTo>
                <a:lnTo>
                  <a:pt x="216095" y="183471"/>
                </a:lnTo>
                <a:lnTo>
                  <a:pt x="253009" y="296862"/>
                </a:lnTo>
                <a:lnTo>
                  <a:pt x="156369" y="226782"/>
                </a:lnTo>
                <a:lnTo>
                  <a:pt x="59728" y="296862"/>
                </a:lnTo>
                <a:lnTo>
                  <a:pt x="96642" y="183471"/>
                </a:lnTo>
                <a:lnTo>
                  <a:pt x="0" y="11339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76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8913"/>
            <a:ext cx="52768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8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5827"/>
            <a:ext cx="6217245" cy="6270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3050" y="1940734"/>
            <a:ext cx="3626862" cy="1200329"/>
          </a:xfrm>
          <a:prstGeom prst="rect">
            <a:avLst/>
          </a:prstGeom>
        </p:spPr>
        <p:txBody>
          <a:bodyPr wrap="square">
            <a:spAutoFit/>
          </a:bodyPr>
          <a:lstStyle/>
          <a:p>
            <a:pPr lvl="0"/>
            <a:r>
              <a:rPr lang="en-GB" sz="3600" dirty="0">
                <a:solidFill>
                  <a:prstClr val="black"/>
                </a:solidFill>
              </a:rPr>
              <a:t>Telestroke Model</a:t>
            </a:r>
          </a:p>
          <a:p>
            <a:pPr lvl="0"/>
            <a:r>
              <a:rPr lang="en-GB" sz="3600" dirty="0">
                <a:solidFill>
                  <a:prstClr val="black"/>
                </a:solidFill>
              </a:rPr>
              <a:t>VirginMedia</a:t>
            </a:r>
          </a:p>
        </p:txBody>
      </p:sp>
    </p:spTree>
    <p:extLst>
      <p:ext uri="{BB962C8B-B14F-4D97-AF65-F5344CB8AC3E}">
        <p14:creationId xmlns:p14="http://schemas.microsoft.com/office/powerpoint/2010/main" val="266229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981200" y="4495800"/>
            <a:ext cx="640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GB" sz="2000" dirty="0">
              <a:latin typeface="Arial Unicode MS" charset="0"/>
              <a:cs typeface="+mn-cs"/>
            </a:endParaRPr>
          </a:p>
        </p:txBody>
      </p:sp>
      <p:sp>
        <p:nvSpPr>
          <p:cNvPr id="5123" name="Text Box 3"/>
          <p:cNvSpPr txBox="1">
            <a:spLocks noChangeArrowheads="1"/>
          </p:cNvSpPr>
          <p:nvPr/>
        </p:nvSpPr>
        <p:spPr bwMode="auto">
          <a:xfrm>
            <a:off x="611188" y="1628775"/>
            <a:ext cx="792162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Char char="•"/>
              <a:defRPr/>
            </a:pPr>
            <a:r>
              <a:rPr lang="en-GB" sz="2400" dirty="0" smtClean="0">
                <a:cs typeface="+mn-cs"/>
              </a:rPr>
              <a:t>Out of hours solution to catch the 60% of patients missed by 9-5 services </a:t>
            </a:r>
          </a:p>
          <a:p>
            <a:pPr eaLnBrk="1" hangingPunct="1">
              <a:buFontTx/>
              <a:buChar char="•"/>
              <a:defRPr/>
            </a:pPr>
            <a:endParaRPr lang="en-GB" sz="2400" dirty="0" smtClean="0">
              <a:cs typeface="+mn-cs"/>
            </a:endParaRPr>
          </a:p>
          <a:p>
            <a:pPr eaLnBrk="1" hangingPunct="1">
              <a:buFontTx/>
              <a:buChar char="•"/>
              <a:defRPr/>
            </a:pPr>
            <a:r>
              <a:rPr lang="en-GB" sz="2400" dirty="0" smtClean="0">
                <a:cs typeface="+mn-cs"/>
              </a:rPr>
              <a:t>Collaboration of 6 Acute Trusts (8 sites) and 7 PCTs</a:t>
            </a:r>
          </a:p>
          <a:p>
            <a:pPr eaLnBrk="1" hangingPunct="1">
              <a:buFontTx/>
              <a:buChar char="•"/>
              <a:defRPr/>
            </a:pPr>
            <a:endParaRPr lang="en-GB" sz="2400" dirty="0" smtClean="0">
              <a:cs typeface="+mn-cs"/>
            </a:endParaRPr>
          </a:p>
          <a:p>
            <a:pPr eaLnBrk="1" hangingPunct="1">
              <a:buFontTx/>
              <a:buChar char="•"/>
              <a:defRPr/>
            </a:pPr>
            <a:r>
              <a:rPr lang="en-GB" sz="2400" dirty="0" smtClean="0">
                <a:cs typeface="+mn-cs"/>
              </a:rPr>
              <a:t>Virtual rotating hub of 15 stroke physicians with uncontested broadband capability at home</a:t>
            </a:r>
          </a:p>
          <a:p>
            <a:pPr eaLnBrk="1" hangingPunct="1">
              <a:buFontTx/>
              <a:buChar char="•"/>
              <a:defRPr/>
            </a:pPr>
            <a:endParaRPr lang="en-GB" sz="2400" dirty="0" smtClean="0">
              <a:cs typeface="+mn-cs"/>
            </a:endParaRPr>
          </a:p>
          <a:p>
            <a:pPr eaLnBrk="1" hangingPunct="1">
              <a:buFontTx/>
              <a:buChar char="•"/>
              <a:defRPr/>
            </a:pPr>
            <a:r>
              <a:rPr lang="en-GB" sz="2400" dirty="0" smtClean="0">
                <a:cs typeface="+mn-cs"/>
              </a:rPr>
              <a:t>Combination of remote teleconsultation and teleradiology in the ED and consultant’s home</a:t>
            </a:r>
          </a:p>
          <a:p>
            <a:pPr eaLnBrk="1" hangingPunct="1">
              <a:buFontTx/>
              <a:buChar char="•"/>
              <a:defRPr/>
            </a:pPr>
            <a:endParaRPr lang="en-GB" sz="2400" dirty="0" smtClean="0">
              <a:cs typeface="+mn-cs"/>
            </a:endParaRPr>
          </a:p>
          <a:p>
            <a:pPr eaLnBrk="1" hangingPunct="1">
              <a:buFontTx/>
              <a:buChar char="•"/>
              <a:defRPr/>
            </a:pPr>
            <a:r>
              <a:rPr lang="en-GB" sz="2400" dirty="0" smtClean="0">
                <a:cs typeface="+mn-cs"/>
              </a:rPr>
              <a:t>Bringing the specialist to the patient</a:t>
            </a:r>
          </a:p>
          <a:p>
            <a:pPr eaLnBrk="1" hangingPunct="1">
              <a:defRPr/>
            </a:pPr>
            <a:endParaRPr lang="en-GB" sz="2400" dirty="0" smtClean="0">
              <a:cs typeface="+mn-cs"/>
            </a:endParaRPr>
          </a:p>
          <a:p>
            <a:pPr eaLnBrk="1" hangingPunct="1">
              <a:defRPr/>
            </a:pPr>
            <a:r>
              <a:rPr lang="en-GB" b="1" dirty="0" smtClean="0">
                <a:cs typeface="+mn-cs"/>
              </a:rPr>
              <a:t/>
            </a:r>
            <a:br>
              <a:rPr lang="en-GB" b="1" dirty="0" smtClean="0">
                <a:cs typeface="+mn-cs"/>
              </a:rPr>
            </a:br>
            <a:endParaRPr lang="en-GB" b="1" dirty="0" smtClean="0">
              <a:solidFill>
                <a:schemeClr val="tx2"/>
              </a:solidFill>
              <a:cs typeface="+mn-cs"/>
            </a:endParaRPr>
          </a:p>
          <a:p>
            <a:pPr eaLnBrk="1" hangingPunct="1">
              <a:defRPr/>
            </a:pPr>
            <a:r>
              <a:rPr lang="en-GB" sz="2400" dirty="0" smtClean="0">
                <a:cs typeface="+mn-cs"/>
              </a:rPr>
              <a:t>	</a:t>
            </a:r>
            <a:endParaRPr lang="en-GB" sz="1600" dirty="0" smtClean="0">
              <a:cs typeface="+mn-cs"/>
            </a:endParaRPr>
          </a:p>
          <a:p>
            <a:pPr eaLnBrk="1" hangingPunct="1">
              <a:defRPr/>
            </a:pPr>
            <a:r>
              <a:rPr lang="en-GB" sz="2400" dirty="0" smtClean="0">
                <a:cs typeface="+mn-cs"/>
              </a:rPr>
              <a:t>	</a:t>
            </a:r>
          </a:p>
        </p:txBody>
      </p:sp>
      <p:sp>
        <p:nvSpPr>
          <p:cNvPr id="5"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rgbClr val="4A4A4A"/>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4A4A4A"/>
                </a:solidFill>
                <a:latin typeface="Arial" charset="0"/>
                <a:cs typeface="Arial" charset="0"/>
              </a:defRPr>
            </a:lvl2pPr>
            <a:lvl3pPr algn="ctr" rtl="0" eaLnBrk="0" fontAlgn="base" hangingPunct="0">
              <a:spcBef>
                <a:spcPct val="0"/>
              </a:spcBef>
              <a:spcAft>
                <a:spcPct val="0"/>
              </a:spcAft>
              <a:defRPr sz="4400">
                <a:solidFill>
                  <a:srgbClr val="4A4A4A"/>
                </a:solidFill>
                <a:latin typeface="Arial" charset="0"/>
                <a:cs typeface="Arial" charset="0"/>
              </a:defRPr>
            </a:lvl3pPr>
            <a:lvl4pPr algn="ctr" rtl="0" eaLnBrk="0" fontAlgn="base" hangingPunct="0">
              <a:spcBef>
                <a:spcPct val="0"/>
              </a:spcBef>
              <a:spcAft>
                <a:spcPct val="0"/>
              </a:spcAft>
              <a:defRPr sz="4400">
                <a:solidFill>
                  <a:srgbClr val="4A4A4A"/>
                </a:solidFill>
                <a:latin typeface="Arial" charset="0"/>
                <a:cs typeface="Arial" charset="0"/>
              </a:defRPr>
            </a:lvl4pPr>
            <a:lvl5pPr algn="ctr" rtl="0" eaLnBrk="0" fontAlgn="base" hangingPunct="0">
              <a:spcBef>
                <a:spcPct val="0"/>
              </a:spcBef>
              <a:spcAft>
                <a:spcPct val="0"/>
              </a:spcAft>
              <a:defRPr sz="4400">
                <a:solidFill>
                  <a:srgbClr val="4A4A4A"/>
                </a:solidFill>
                <a:latin typeface="Arial" charset="0"/>
                <a:cs typeface="Arial" charset="0"/>
              </a:defRPr>
            </a:lvl5pPr>
            <a:lvl6pPr marL="457200" algn="ctr" rtl="0" fontAlgn="base">
              <a:spcBef>
                <a:spcPct val="0"/>
              </a:spcBef>
              <a:spcAft>
                <a:spcPct val="0"/>
              </a:spcAft>
              <a:defRPr sz="4400">
                <a:solidFill>
                  <a:srgbClr val="4A4A4A"/>
                </a:solidFill>
                <a:latin typeface="Arial" charset="0"/>
                <a:cs typeface="Arial" charset="0"/>
              </a:defRPr>
            </a:lvl6pPr>
            <a:lvl7pPr marL="914400" algn="ctr" rtl="0" fontAlgn="base">
              <a:spcBef>
                <a:spcPct val="0"/>
              </a:spcBef>
              <a:spcAft>
                <a:spcPct val="0"/>
              </a:spcAft>
              <a:defRPr sz="4400">
                <a:solidFill>
                  <a:srgbClr val="4A4A4A"/>
                </a:solidFill>
                <a:latin typeface="Arial" charset="0"/>
                <a:cs typeface="Arial" charset="0"/>
              </a:defRPr>
            </a:lvl7pPr>
            <a:lvl8pPr marL="1371600" algn="ctr" rtl="0" fontAlgn="base">
              <a:spcBef>
                <a:spcPct val="0"/>
              </a:spcBef>
              <a:spcAft>
                <a:spcPct val="0"/>
              </a:spcAft>
              <a:defRPr sz="4400">
                <a:solidFill>
                  <a:srgbClr val="4A4A4A"/>
                </a:solidFill>
                <a:latin typeface="Arial" charset="0"/>
                <a:cs typeface="Arial" charset="0"/>
              </a:defRPr>
            </a:lvl8pPr>
            <a:lvl9pPr marL="1828800" algn="ctr" rtl="0" fontAlgn="base">
              <a:spcBef>
                <a:spcPct val="0"/>
              </a:spcBef>
              <a:spcAft>
                <a:spcPct val="0"/>
              </a:spcAft>
              <a:defRPr sz="4400">
                <a:solidFill>
                  <a:srgbClr val="4A4A4A"/>
                </a:solidFill>
                <a:latin typeface="Arial" charset="0"/>
                <a:cs typeface="Arial" charset="0"/>
              </a:defRPr>
            </a:lvl9pPr>
          </a:lstStyle>
          <a:p>
            <a:r>
              <a:rPr lang="en-GB" dirty="0" smtClean="0"/>
              <a:t>Solutions</a:t>
            </a:r>
            <a:endParaRPr lang="en-GB" dirty="0"/>
          </a:p>
        </p:txBody>
      </p:sp>
    </p:spTree>
    <p:extLst>
      <p:ext uri="{BB962C8B-B14F-4D97-AF65-F5344CB8AC3E}">
        <p14:creationId xmlns:p14="http://schemas.microsoft.com/office/powerpoint/2010/main" val="289438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in the first 12 months</a:t>
            </a:r>
            <a:endParaRPr lang="en-GB" dirty="0"/>
          </a:p>
        </p:txBody>
      </p:sp>
      <p:sp>
        <p:nvSpPr>
          <p:cNvPr id="3" name="Content Placeholder 2"/>
          <p:cNvSpPr>
            <a:spLocks noGrp="1"/>
          </p:cNvSpPr>
          <p:nvPr>
            <p:ph idx="1"/>
          </p:nvPr>
        </p:nvSpPr>
        <p:spPr/>
        <p:txBody>
          <a:bodyPr/>
          <a:lstStyle/>
          <a:p>
            <a:r>
              <a:rPr lang="en-GB" dirty="0" smtClean="0">
                <a:solidFill>
                  <a:srgbClr val="0070C0"/>
                </a:solidFill>
              </a:rPr>
              <a:t>24 </a:t>
            </a:r>
            <a:r>
              <a:rPr lang="en-GB" dirty="0" smtClean="0"/>
              <a:t>Patients alive that would probably have died</a:t>
            </a:r>
          </a:p>
          <a:p>
            <a:r>
              <a:rPr lang="en-GB" dirty="0" smtClean="0">
                <a:solidFill>
                  <a:srgbClr val="0070C0"/>
                </a:solidFill>
              </a:rPr>
              <a:t>40</a:t>
            </a:r>
            <a:r>
              <a:rPr lang="en-GB" dirty="0" smtClean="0"/>
              <a:t> Had no symptoms or disability on discharge from hospital</a:t>
            </a:r>
          </a:p>
          <a:p>
            <a:r>
              <a:rPr lang="en-GB" dirty="0" smtClean="0">
                <a:solidFill>
                  <a:srgbClr val="0070C0"/>
                </a:solidFill>
              </a:rPr>
              <a:t>30</a:t>
            </a:r>
            <a:r>
              <a:rPr lang="en-GB" dirty="0" smtClean="0"/>
              <a:t> people had decreased dependency</a:t>
            </a:r>
          </a:p>
          <a:p>
            <a:endParaRPr lang="en-GB" dirty="0"/>
          </a:p>
          <a:p>
            <a:r>
              <a:rPr lang="en-GB" dirty="0" smtClean="0"/>
              <a:t>Saved the Health and Social Care budget</a:t>
            </a:r>
          </a:p>
          <a:p>
            <a:pPr marL="0" indent="0" algn="ctr">
              <a:buNone/>
            </a:pPr>
            <a:r>
              <a:rPr lang="en-GB" dirty="0" smtClean="0">
                <a:solidFill>
                  <a:srgbClr val="0070C0"/>
                </a:solidFill>
              </a:rPr>
              <a:t>£ 8 million</a:t>
            </a:r>
            <a:endParaRPr lang="en-GB" dirty="0">
              <a:solidFill>
                <a:srgbClr val="0070C0"/>
              </a:solidFill>
            </a:endParaRPr>
          </a:p>
        </p:txBody>
      </p:sp>
    </p:spTree>
    <p:extLst>
      <p:ext uri="{BB962C8B-B14F-4D97-AF65-F5344CB8AC3E}">
        <p14:creationId xmlns:p14="http://schemas.microsoft.com/office/powerpoint/2010/main" val="2338199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Experiences of front-line health professionals in delivery of Telehealth</a:t>
            </a:r>
            <a:endParaRPr lang="en-GB" sz="3200" b="1" dirty="0"/>
          </a:p>
        </p:txBody>
      </p:sp>
      <p:sp>
        <p:nvSpPr>
          <p:cNvPr id="3" name="Content Placeholder 2"/>
          <p:cNvSpPr>
            <a:spLocks noGrp="1"/>
          </p:cNvSpPr>
          <p:nvPr>
            <p:ph idx="1"/>
          </p:nvPr>
        </p:nvSpPr>
        <p:spPr>
          <a:xfrm>
            <a:off x="251520" y="1600200"/>
            <a:ext cx="8640960" cy="4525963"/>
          </a:xfrm>
        </p:spPr>
        <p:txBody>
          <a:bodyPr/>
          <a:lstStyle/>
          <a:p>
            <a:r>
              <a:rPr lang="en-GB" dirty="0" smtClean="0"/>
              <a:t>32 Nurses and Doctors - </a:t>
            </a:r>
            <a:r>
              <a:rPr lang="en-GB" sz="2000" dirty="0" smtClean="0"/>
              <a:t>Mixed views from professionals</a:t>
            </a:r>
          </a:p>
          <a:p>
            <a:endParaRPr lang="en-GB" sz="2000" dirty="0" smtClean="0"/>
          </a:p>
          <a:p>
            <a:pPr lvl="1"/>
            <a:r>
              <a:rPr lang="en-GB" sz="2400" dirty="0" smtClean="0"/>
              <a:t>Nurses more positive when supplementing not substituting their roles</a:t>
            </a:r>
          </a:p>
          <a:p>
            <a:pPr lvl="1"/>
            <a:r>
              <a:rPr lang="en-GB" sz="2400" dirty="0" smtClean="0"/>
              <a:t>Nurses felt it improved their knowledge and skills</a:t>
            </a:r>
          </a:p>
          <a:p>
            <a:pPr lvl="1"/>
            <a:r>
              <a:rPr lang="en-GB" sz="2400" dirty="0" smtClean="0"/>
              <a:t>GPs concerned about increasing work and undermining professional autonomy</a:t>
            </a:r>
          </a:p>
          <a:p>
            <a:pPr lvl="1"/>
            <a:r>
              <a:rPr lang="en-GB" sz="2400" dirty="0" smtClean="0"/>
              <a:t>Professionals felt patients saw a correlation between their behaviours and their biometric signs</a:t>
            </a:r>
          </a:p>
          <a:p>
            <a:pPr lvl="1"/>
            <a:r>
              <a:rPr lang="en-GB" sz="2400" dirty="0" smtClean="0"/>
              <a:t>Concerns that patients being medicalised</a:t>
            </a:r>
          </a:p>
          <a:p>
            <a:pPr marL="457200" lvl="1" indent="0" algn="r">
              <a:buNone/>
            </a:pPr>
            <a:r>
              <a:rPr lang="en-GB" sz="1800" dirty="0" smtClean="0"/>
              <a:t>MacNeill et al (2014)</a:t>
            </a:r>
            <a:endParaRPr lang="en-GB" sz="1800" dirty="0"/>
          </a:p>
        </p:txBody>
      </p:sp>
    </p:spTree>
    <p:extLst>
      <p:ext uri="{BB962C8B-B14F-4D97-AF65-F5344CB8AC3E}">
        <p14:creationId xmlns:p14="http://schemas.microsoft.com/office/powerpoint/2010/main" val="2675352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prstClr val="black"/>
                </a:solidFill>
              </a:rPr>
              <a:t> Questions to consider when developing new technologies</a:t>
            </a:r>
            <a:endParaRPr lang="en-GB" sz="3600" b="1" dirty="0"/>
          </a:p>
        </p:txBody>
      </p:sp>
      <p:sp>
        <p:nvSpPr>
          <p:cNvPr id="3" name="Content Placeholder 2"/>
          <p:cNvSpPr>
            <a:spLocks noGrp="1"/>
          </p:cNvSpPr>
          <p:nvPr>
            <p:ph idx="1"/>
          </p:nvPr>
        </p:nvSpPr>
        <p:spPr/>
        <p:txBody>
          <a:bodyPr/>
          <a:lstStyle/>
          <a:p>
            <a:pPr marL="0" indent="0">
              <a:buNone/>
            </a:pPr>
            <a:r>
              <a:rPr lang="en-GB" dirty="0" smtClean="0"/>
              <a:t>Potential Usage</a:t>
            </a:r>
          </a:p>
          <a:p>
            <a:r>
              <a:rPr lang="en-GB" dirty="0" smtClean="0"/>
              <a:t>What problem is your technology trying to solve?</a:t>
            </a:r>
          </a:p>
          <a:p>
            <a:r>
              <a:rPr lang="en-GB" dirty="0" smtClean="0"/>
              <a:t>Have you identified the potential usage of your technology in terms of the eligible patient population?</a:t>
            </a:r>
            <a:endParaRPr lang="en-GB" dirty="0"/>
          </a:p>
        </p:txBody>
      </p:sp>
    </p:spTree>
    <p:extLst>
      <p:ext uri="{BB962C8B-B14F-4D97-AF65-F5344CB8AC3E}">
        <p14:creationId xmlns:p14="http://schemas.microsoft.com/office/powerpoint/2010/main" val="28724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Comparators and Acceptability</a:t>
            </a:r>
            <a:endParaRPr lang="en-GB" sz="3600" b="1" dirty="0"/>
          </a:p>
        </p:txBody>
      </p:sp>
      <p:sp>
        <p:nvSpPr>
          <p:cNvPr id="3" name="Content Placeholder 2"/>
          <p:cNvSpPr>
            <a:spLocks noGrp="1"/>
          </p:cNvSpPr>
          <p:nvPr>
            <p:ph idx="1"/>
          </p:nvPr>
        </p:nvSpPr>
        <p:spPr/>
        <p:txBody>
          <a:bodyPr/>
          <a:lstStyle/>
          <a:p>
            <a:r>
              <a:rPr lang="en-GB" dirty="0" smtClean="0"/>
              <a:t>Have you identified all potential comparators and assessed their current uptake and use in the market?</a:t>
            </a:r>
          </a:p>
          <a:p>
            <a:endParaRPr lang="en-GB" sz="1200" dirty="0"/>
          </a:p>
          <a:p>
            <a:r>
              <a:rPr lang="en-GB" dirty="0" smtClean="0"/>
              <a:t>Have you evidence on the acceptability of and confidence in your product to patients and clinicians</a:t>
            </a:r>
            <a:endParaRPr lang="en-GB" dirty="0"/>
          </a:p>
        </p:txBody>
      </p:sp>
    </p:spTree>
    <p:extLst>
      <p:ext uri="{BB962C8B-B14F-4D97-AF65-F5344CB8AC3E}">
        <p14:creationId xmlns:p14="http://schemas.microsoft.com/office/powerpoint/2010/main" val="149837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Care Pathways &amp; Patient Selection</a:t>
            </a:r>
            <a:endParaRPr lang="en-GB" sz="3600" b="1" dirty="0"/>
          </a:p>
        </p:txBody>
      </p:sp>
      <p:sp>
        <p:nvSpPr>
          <p:cNvPr id="3" name="Content Placeholder 2"/>
          <p:cNvSpPr>
            <a:spLocks noGrp="1"/>
          </p:cNvSpPr>
          <p:nvPr>
            <p:ph idx="1"/>
          </p:nvPr>
        </p:nvSpPr>
        <p:spPr>
          <a:xfrm>
            <a:off x="467544" y="1268760"/>
            <a:ext cx="8208912" cy="5112568"/>
          </a:xfrm>
        </p:spPr>
        <p:txBody>
          <a:bodyPr/>
          <a:lstStyle/>
          <a:p>
            <a:pPr lvl="0"/>
            <a:r>
              <a:rPr lang="en-GB" dirty="0"/>
              <a:t>Would your technology fit into a current care pathway as an alternative to a current technology or treatment or would service / pathway redesign be required?</a:t>
            </a:r>
          </a:p>
          <a:p>
            <a:pPr marL="0" indent="0">
              <a:buNone/>
            </a:pPr>
            <a:endParaRPr lang="en-GB" sz="1600" dirty="0"/>
          </a:p>
          <a:p>
            <a:pPr lvl="0"/>
            <a:r>
              <a:rPr lang="en-GB" dirty="0"/>
              <a:t>Are there any issues around patient selection? </a:t>
            </a:r>
            <a:endParaRPr lang="en-GB" dirty="0" smtClean="0"/>
          </a:p>
          <a:p>
            <a:pPr lvl="0"/>
            <a:endParaRPr lang="en-GB" sz="1600" dirty="0"/>
          </a:p>
          <a:p>
            <a:pPr lvl="0"/>
            <a:r>
              <a:rPr lang="en-GB" dirty="0"/>
              <a:t>Is the patient population, disease area or clinical problem clearly defined?</a:t>
            </a:r>
          </a:p>
          <a:p>
            <a:endParaRPr lang="en-GB" dirty="0"/>
          </a:p>
        </p:txBody>
      </p:sp>
    </p:spTree>
    <p:extLst>
      <p:ext uri="{BB962C8B-B14F-4D97-AF65-F5344CB8AC3E}">
        <p14:creationId xmlns:p14="http://schemas.microsoft.com/office/powerpoint/2010/main" val="160192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Adoption Team</a:t>
            </a:r>
            <a:endParaRPr lang="en-GB" dirty="0"/>
          </a:p>
        </p:txBody>
      </p:sp>
      <p:sp>
        <p:nvSpPr>
          <p:cNvPr id="3" name="Content Placeholder 2"/>
          <p:cNvSpPr>
            <a:spLocks noGrp="1"/>
          </p:cNvSpPr>
          <p:nvPr>
            <p:ph idx="1"/>
          </p:nvPr>
        </p:nvSpPr>
        <p:spPr/>
        <p:txBody>
          <a:bodyPr/>
          <a:lstStyle/>
          <a:p>
            <a:r>
              <a:rPr lang="en-GB" dirty="0" smtClean="0"/>
              <a:t>Work with </a:t>
            </a:r>
            <a:r>
              <a:rPr lang="en-GB" dirty="0"/>
              <a:t>NHS </a:t>
            </a:r>
            <a:r>
              <a:rPr lang="en-GB" dirty="0" smtClean="0"/>
              <a:t>and social care </a:t>
            </a:r>
            <a:r>
              <a:rPr lang="en-GB" dirty="0"/>
              <a:t>organisations</a:t>
            </a:r>
            <a:r>
              <a:rPr lang="en-GB" dirty="0" smtClean="0"/>
              <a:t> </a:t>
            </a:r>
            <a:r>
              <a:rPr lang="en-GB" dirty="0"/>
              <a:t>to implement medical technologies and diagnostic </a:t>
            </a:r>
            <a:r>
              <a:rPr lang="en-GB" dirty="0" smtClean="0"/>
              <a:t>tests.</a:t>
            </a:r>
          </a:p>
          <a:p>
            <a:endParaRPr lang="en-GB" dirty="0" smtClean="0"/>
          </a:p>
          <a:p>
            <a:r>
              <a:rPr lang="en-GB" dirty="0" smtClean="0"/>
              <a:t>Developing </a:t>
            </a:r>
            <a:r>
              <a:rPr lang="en-GB" dirty="0"/>
              <a:t>documentation to support the wider </a:t>
            </a:r>
            <a:r>
              <a:rPr lang="en-GB" dirty="0" smtClean="0"/>
              <a:t>system </a:t>
            </a:r>
            <a:r>
              <a:rPr lang="en-GB" dirty="0"/>
              <a:t>in the adoption of the </a:t>
            </a:r>
            <a:r>
              <a:rPr lang="en-GB" dirty="0" smtClean="0"/>
              <a:t>technologies</a:t>
            </a:r>
            <a:endParaRPr lang="en-GB" dirty="0"/>
          </a:p>
        </p:txBody>
      </p:sp>
    </p:spTree>
    <p:extLst>
      <p:ext uri="{BB962C8B-B14F-4D97-AF65-F5344CB8AC3E}">
        <p14:creationId xmlns:p14="http://schemas.microsoft.com/office/powerpoint/2010/main" val="256672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778098"/>
          </a:xfrm>
        </p:spPr>
        <p:txBody>
          <a:bodyPr/>
          <a:lstStyle/>
          <a:p>
            <a:r>
              <a:rPr lang="en-GB" sz="3600" b="1" dirty="0"/>
              <a:t>Resource</a:t>
            </a:r>
            <a:r>
              <a:rPr lang="en-GB" sz="3600" b="1" i="1" dirty="0"/>
              <a:t> Impact</a:t>
            </a:r>
            <a:endParaRPr lang="en-GB" sz="3600" dirty="0"/>
          </a:p>
        </p:txBody>
      </p:sp>
      <p:sp>
        <p:nvSpPr>
          <p:cNvPr id="3" name="Content Placeholder 2"/>
          <p:cNvSpPr>
            <a:spLocks noGrp="1"/>
          </p:cNvSpPr>
          <p:nvPr>
            <p:ph idx="1"/>
          </p:nvPr>
        </p:nvSpPr>
        <p:spPr>
          <a:xfrm>
            <a:off x="539552" y="1628800"/>
            <a:ext cx="8229600" cy="4281339"/>
          </a:xfrm>
        </p:spPr>
        <p:txBody>
          <a:bodyPr/>
          <a:lstStyle/>
          <a:p>
            <a:pPr lvl="0"/>
            <a:r>
              <a:rPr lang="en-GB" dirty="0" smtClean="0"/>
              <a:t>Have </a:t>
            </a:r>
            <a:r>
              <a:rPr lang="en-GB" dirty="0"/>
              <a:t>you considered the resource impact of your product </a:t>
            </a:r>
            <a:r>
              <a:rPr lang="en-GB" dirty="0" smtClean="0"/>
              <a:t>in the market in </a:t>
            </a:r>
            <a:r>
              <a:rPr lang="en-GB" dirty="0"/>
              <a:t>terms of procurement, </a:t>
            </a:r>
            <a:r>
              <a:rPr lang="en-GB" dirty="0" smtClean="0"/>
              <a:t>and payment?</a:t>
            </a:r>
            <a:endParaRPr lang="en-GB" dirty="0"/>
          </a:p>
          <a:p>
            <a:pPr lvl="0"/>
            <a:r>
              <a:rPr lang="en-GB" dirty="0"/>
              <a:t>Is the product likely to be considered a high cost device</a:t>
            </a:r>
            <a:r>
              <a:rPr lang="en-GB" dirty="0" smtClean="0"/>
              <a:t>?</a:t>
            </a:r>
          </a:p>
          <a:p>
            <a:r>
              <a:rPr lang="en-GB" dirty="0"/>
              <a:t>Does your technology use consumables that need to be factored in to cost?</a:t>
            </a:r>
          </a:p>
          <a:p>
            <a:pPr lvl="0"/>
            <a:endParaRPr lang="en-GB" dirty="0"/>
          </a:p>
          <a:p>
            <a:endParaRPr lang="en-GB" dirty="0"/>
          </a:p>
          <a:p>
            <a:endParaRPr lang="en-GB" dirty="0"/>
          </a:p>
        </p:txBody>
      </p:sp>
    </p:spTree>
    <p:extLst>
      <p:ext uri="{BB962C8B-B14F-4D97-AF65-F5344CB8AC3E}">
        <p14:creationId xmlns:p14="http://schemas.microsoft.com/office/powerpoint/2010/main" val="265883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Risk management and governance </a:t>
            </a:r>
            <a:endParaRPr lang="en-GB" dirty="0"/>
          </a:p>
        </p:txBody>
      </p:sp>
      <p:sp>
        <p:nvSpPr>
          <p:cNvPr id="3" name="Content Placeholder 2"/>
          <p:cNvSpPr>
            <a:spLocks noGrp="1"/>
          </p:cNvSpPr>
          <p:nvPr>
            <p:ph idx="1"/>
          </p:nvPr>
        </p:nvSpPr>
        <p:spPr/>
        <p:txBody>
          <a:bodyPr>
            <a:normAutofit fontScale="92500" lnSpcReduction="20000"/>
          </a:bodyPr>
          <a:lstStyle/>
          <a:p>
            <a:pPr lvl="0"/>
            <a:r>
              <a:rPr lang="en-GB" sz="2800" dirty="0" smtClean="0"/>
              <a:t>Does </a:t>
            </a:r>
            <a:r>
              <a:rPr lang="en-GB" sz="2800" dirty="0"/>
              <a:t>the technology require acceptance testing?</a:t>
            </a:r>
          </a:p>
          <a:p>
            <a:pPr lvl="0"/>
            <a:r>
              <a:rPr lang="en-GB" sz="2800" dirty="0"/>
              <a:t>Are there any patient </a:t>
            </a:r>
            <a:r>
              <a:rPr lang="en-GB" sz="2800" dirty="0" smtClean="0"/>
              <a:t> </a:t>
            </a:r>
            <a:r>
              <a:rPr lang="en-GB" sz="2800" dirty="0"/>
              <a:t>or operator safety issues?</a:t>
            </a:r>
          </a:p>
          <a:p>
            <a:pPr lvl="0"/>
            <a:r>
              <a:rPr lang="en-GB" sz="2800" dirty="0"/>
              <a:t>What is the lifespan of the technology?</a:t>
            </a:r>
          </a:p>
          <a:p>
            <a:pPr lvl="0"/>
            <a:r>
              <a:rPr lang="en-GB" sz="2800" dirty="0"/>
              <a:t>Is specialist training required to use the technology</a:t>
            </a:r>
            <a:r>
              <a:rPr lang="en-GB" sz="2800" dirty="0" smtClean="0"/>
              <a:t>? What is the cost?</a:t>
            </a:r>
            <a:endParaRPr lang="en-GB" sz="2800" dirty="0"/>
          </a:p>
          <a:p>
            <a:pPr lvl="0"/>
            <a:r>
              <a:rPr lang="en-GB" sz="2800" dirty="0"/>
              <a:t>Are </a:t>
            </a:r>
            <a:r>
              <a:rPr lang="en-GB" sz="2800" dirty="0" smtClean="0"/>
              <a:t>quality </a:t>
            </a:r>
            <a:r>
              <a:rPr lang="en-GB" sz="2800" dirty="0"/>
              <a:t>control procedures </a:t>
            </a:r>
            <a:r>
              <a:rPr lang="en-GB" sz="2800" dirty="0" smtClean="0"/>
              <a:t>needed?</a:t>
            </a:r>
            <a:endParaRPr lang="en-GB" sz="2800" dirty="0"/>
          </a:p>
          <a:p>
            <a:pPr lvl="0"/>
            <a:r>
              <a:rPr lang="en-GB" sz="2800" dirty="0"/>
              <a:t>How is the technology </a:t>
            </a:r>
            <a:r>
              <a:rPr lang="en-GB" sz="2800" dirty="0" smtClean="0"/>
              <a:t>maintained? (frequency/who and cost?) </a:t>
            </a:r>
            <a:endParaRPr lang="en-GB" sz="2800" dirty="0"/>
          </a:p>
          <a:p>
            <a:pPr lvl="0"/>
            <a:r>
              <a:rPr lang="en-GB" sz="2800" dirty="0" smtClean="0"/>
              <a:t>Do system </a:t>
            </a:r>
            <a:r>
              <a:rPr lang="en-GB" sz="2800" dirty="0"/>
              <a:t>components </a:t>
            </a:r>
            <a:r>
              <a:rPr lang="en-GB" sz="2800" dirty="0" smtClean="0"/>
              <a:t>need </a:t>
            </a:r>
            <a:r>
              <a:rPr lang="en-GB" sz="2800" dirty="0"/>
              <a:t>scheduled replacements?</a:t>
            </a:r>
          </a:p>
          <a:p>
            <a:pPr lvl="0"/>
            <a:r>
              <a:rPr lang="en-GB" sz="2800" dirty="0" smtClean="0"/>
              <a:t>Are there specific </a:t>
            </a:r>
            <a:r>
              <a:rPr lang="en-GB" sz="2800" dirty="0"/>
              <a:t>storage arrangements?</a:t>
            </a:r>
          </a:p>
          <a:p>
            <a:endParaRPr lang="en-GB" sz="3600" dirty="0"/>
          </a:p>
        </p:txBody>
      </p:sp>
    </p:spTree>
    <p:extLst>
      <p:ext uri="{BB962C8B-B14F-4D97-AF65-F5344CB8AC3E}">
        <p14:creationId xmlns:p14="http://schemas.microsoft.com/office/powerpoint/2010/main" val="882880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Solutions for Barriers</a:t>
            </a:r>
            <a:endParaRPr lang="en-GB" sz="3600" dirty="0"/>
          </a:p>
        </p:txBody>
      </p:sp>
      <p:sp>
        <p:nvSpPr>
          <p:cNvPr id="3" name="Content Placeholder 2"/>
          <p:cNvSpPr>
            <a:spLocks noGrp="1"/>
          </p:cNvSpPr>
          <p:nvPr>
            <p:ph idx="1"/>
          </p:nvPr>
        </p:nvSpPr>
        <p:spPr>
          <a:xfrm>
            <a:off x="467544" y="1268760"/>
            <a:ext cx="8229600" cy="5112568"/>
          </a:xfrm>
        </p:spPr>
        <p:txBody>
          <a:bodyPr/>
          <a:lstStyle/>
          <a:p>
            <a:r>
              <a:rPr lang="en-GB" dirty="0" smtClean="0"/>
              <a:t>Leadership and Vision</a:t>
            </a:r>
          </a:p>
          <a:p>
            <a:r>
              <a:rPr lang="en-GB" dirty="0" smtClean="0"/>
              <a:t>Clarity of Organisational Goals</a:t>
            </a:r>
          </a:p>
          <a:p>
            <a:r>
              <a:rPr lang="en-GB" dirty="0" smtClean="0"/>
              <a:t>Organisational structure and processes</a:t>
            </a:r>
          </a:p>
          <a:p>
            <a:r>
              <a:rPr lang="en-GB" dirty="0" smtClean="0"/>
              <a:t>Strong </a:t>
            </a:r>
            <a:r>
              <a:rPr lang="en-GB" dirty="0"/>
              <a:t>c</a:t>
            </a:r>
            <a:r>
              <a:rPr lang="en-GB" dirty="0" smtClean="0"/>
              <a:t>ommissioning skills</a:t>
            </a:r>
          </a:p>
          <a:p>
            <a:r>
              <a:rPr lang="en-GB" dirty="0" smtClean="0"/>
              <a:t>Governance and accountability</a:t>
            </a:r>
          </a:p>
          <a:p>
            <a:r>
              <a:rPr lang="en-GB" dirty="0" smtClean="0"/>
              <a:t>Project and programme management</a:t>
            </a:r>
          </a:p>
          <a:p>
            <a:r>
              <a:rPr lang="en-GB" dirty="0" smtClean="0"/>
              <a:t>Communication</a:t>
            </a:r>
          </a:p>
          <a:p>
            <a:r>
              <a:rPr lang="en-GB" dirty="0" smtClean="0"/>
              <a:t>Staff and Patient Empowerment</a:t>
            </a:r>
          </a:p>
          <a:p>
            <a:pPr marL="0" indent="0" algn="r">
              <a:buNone/>
            </a:pPr>
            <a:r>
              <a:rPr lang="en-GB" sz="2000" dirty="0" smtClean="0"/>
              <a:t>Clark and Goodwin 2010</a:t>
            </a:r>
            <a:endParaRPr lang="en-GB" sz="2000" dirty="0"/>
          </a:p>
        </p:txBody>
      </p:sp>
    </p:spTree>
    <p:extLst>
      <p:ext uri="{BB962C8B-B14F-4D97-AF65-F5344CB8AC3E}">
        <p14:creationId xmlns:p14="http://schemas.microsoft.com/office/powerpoint/2010/main" val="422716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dirty="0" smtClean="0"/>
              <a:t>Characteristics of Innovation	</a:t>
            </a:r>
            <a:endParaRPr lang="en-GB" sz="2000" dirty="0"/>
          </a:p>
        </p:txBody>
      </p:sp>
      <p:sp>
        <p:nvSpPr>
          <p:cNvPr id="3" name="Content Placeholder 2"/>
          <p:cNvSpPr>
            <a:spLocks noGrp="1"/>
          </p:cNvSpPr>
          <p:nvPr>
            <p:ph idx="1"/>
          </p:nvPr>
        </p:nvSpPr>
        <p:spPr/>
        <p:txBody>
          <a:bodyPr/>
          <a:lstStyle/>
          <a:p>
            <a:pPr algn="ctr"/>
            <a:endParaRPr lang="en-GB" dirty="0" smtClean="0"/>
          </a:p>
          <a:p>
            <a:pPr marL="0" indent="0" algn="ctr">
              <a:buNone/>
            </a:pPr>
            <a:r>
              <a:rPr lang="en-GB" dirty="0" smtClean="0"/>
              <a:t>Novelty</a:t>
            </a:r>
          </a:p>
          <a:p>
            <a:pPr marL="0" indent="0" algn="ctr">
              <a:buNone/>
            </a:pPr>
            <a:endParaRPr lang="en-GB" dirty="0" smtClean="0"/>
          </a:p>
          <a:p>
            <a:pPr marL="0" indent="0" algn="ctr">
              <a:buNone/>
            </a:pPr>
            <a:r>
              <a:rPr lang="en-GB" dirty="0" smtClean="0"/>
              <a:t>An application component</a:t>
            </a:r>
          </a:p>
          <a:p>
            <a:pPr marL="0" indent="0" algn="ctr">
              <a:buNone/>
            </a:pPr>
            <a:endParaRPr lang="en-GB" dirty="0" smtClean="0"/>
          </a:p>
          <a:p>
            <a:pPr marL="0" indent="0" algn="ctr">
              <a:buNone/>
            </a:pPr>
            <a:r>
              <a:rPr lang="en-GB" dirty="0" smtClean="0"/>
              <a:t>An intended benefit</a:t>
            </a:r>
          </a:p>
          <a:p>
            <a:pPr marL="0" indent="0" algn="ctr">
              <a:buNone/>
            </a:pPr>
            <a:endParaRPr lang="en-GB" dirty="0"/>
          </a:p>
          <a:p>
            <a:pPr marL="0" indent="0" algn="r">
              <a:buNone/>
            </a:pPr>
            <a:r>
              <a:rPr lang="en-GB" dirty="0"/>
              <a:t>Lansisalmi et al 2006</a:t>
            </a:r>
          </a:p>
        </p:txBody>
      </p:sp>
    </p:spTree>
    <p:extLst>
      <p:ext uri="{BB962C8B-B14F-4D97-AF65-F5344CB8AC3E}">
        <p14:creationId xmlns:p14="http://schemas.microsoft.com/office/powerpoint/2010/main" val="341783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smtClean="0"/>
              <a:t>Innovation in Healthcare Delivery Systems</a:t>
            </a:r>
            <a:br>
              <a:rPr lang="en-GB" sz="3200" dirty="0" smtClean="0"/>
            </a:br>
            <a:r>
              <a:rPr lang="en-GB" sz="2000" dirty="0" smtClean="0"/>
              <a:t>Omachonu &amp; Einspruch. 2010</a:t>
            </a:r>
            <a:endParaRPr lang="en-GB"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265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36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Stakeholders in the Innovation process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0678390"/>
              </p:ext>
            </p:extLst>
          </p:nvPr>
        </p:nvGraphicFramePr>
        <p:xfrm>
          <a:off x="539552" y="1412776"/>
          <a:ext cx="8064896" cy="4248472"/>
        </p:xfrm>
        <a:graphic>
          <a:graphicData uri="http://schemas.openxmlformats.org/drawingml/2006/table">
            <a:tbl>
              <a:tblPr firstRow="1" firstCol="1" bandRow="1"/>
              <a:tblGrid>
                <a:gridCol w="3354124"/>
                <a:gridCol w="4710772"/>
              </a:tblGrid>
              <a:tr h="346814">
                <a:tc>
                  <a:txBody>
                    <a:bodyPr/>
                    <a:lstStyle/>
                    <a:p>
                      <a:pPr algn="l">
                        <a:spcBef>
                          <a:spcPts val="600"/>
                        </a:spcBef>
                        <a:spcAft>
                          <a:spcPts val="600"/>
                        </a:spcAft>
                      </a:pPr>
                      <a:r>
                        <a:rPr lang="en-GB" sz="1600" b="1" kern="1400" dirty="0">
                          <a:effectLst/>
                          <a:latin typeface="Arial"/>
                          <a:ea typeface="Times New Roman"/>
                          <a:cs typeface="Times New Roman"/>
                        </a:rPr>
                        <a:t>Stake 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en-GB" sz="1600" b="1" kern="1400" dirty="0">
                          <a:effectLst/>
                          <a:latin typeface="Arial"/>
                          <a:ea typeface="Times New Roman"/>
                          <a:cs typeface="Times New Roman"/>
                        </a:rPr>
                        <a:t>Needs, Wants &amp; Expectations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332">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Physicians and Other Care Givers</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Improved clinical outcomes, improved diagnosis and </a:t>
                      </a:r>
                      <a:r>
                        <a:rPr lang="en-GB" sz="1200" b="0" kern="1400" dirty="0" smtClean="0">
                          <a:effectLst/>
                          <a:latin typeface="Arial"/>
                          <a:ea typeface="Times New Roman"/>
                          <a:cs typeface="Times New Roman"/>
                        </a:rPr>
                        <a:t>treatment</a:t>
                      </a:r>
                    </a:p>
                    <a:p>
                      <a:pPr algn="l">
                        <a:lnSpc>
                          <a:spcPct val="150000"/>
                        </a:lnSpc>
                        <a:spcBef>
                          <a:spcPts val="600"/>
                        </a:spcBef>
                        <a:spcAft>
                          <a:spcPts val="0"/>
                        </a:spcAft>
                      </a:pP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498">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Patients</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Improved patients’ experience, improved physiological well-being, reduced waiting time, reduced delay</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498">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Organisations</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Enhanced efficiency of internal operations, cost containment, increased productivity and quality and outcomes improvement</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5">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Innovator Companies</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Profitability, improved outcomes</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65">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Regulatory Agencies</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n-GB" sz="1200" b="0" kern="1400" dirty="0">
                          <a:effectLst/>
                          <a:latin typeface="Arial"/>
                          <a:ea typeface="Times New Roman"/>
                          <a:cs typeface="Times New Roman"/>
                        </a:rPr>
                        <a:t>Reduced rises and improved patient safety</a:t>
                      </a:r>
                      <a:endParaRPr lang="en-GB" sz="1600" b="1" kern="14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24128" y="5908630"/>
            <a:ext cx="2920992" cy="369332"/>
          </a:xfrm>
          <a:prstGeom prst="rect">
            <a:avLst/>
          </a:prstGeom>
          <a:noFill/>
        </p:spPr>
        <p:txBody>
          <a:bodyPr wrap="none" rtlCol="0">
            <a:spAutoFit/>
          </a:bodyPr>
          <a:lstStyle/>
          <a:p>
            <a:r>
              <a:rPr lang="en-GB" dirty="0" smtClean="0"/>
              <a:t>Omachonu &amp; Einspruch 2010</a:t>
            </a:r>
            <a:endParaRPr lang="en-GB" dirty="0"/>
          </a:p>
        </p:txBody>
      </p:sp>
    </p:spTree>
    <p:extLst>
      <p:ext uri="{BB962C8B-B14F-4D97-AF65-F5344CB8AC3E}">
        <p14:creationId xmlns:p14="http://schemas.microsoft.com/office/powerpoint/2010/main" val="291632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Five </a:t>
            </a:r>
            <a:r>
              <a:rPr lang="en-GB" dirty="0"/>
              <a:t>Y</a:t>
            </a:r>
            <a:r>
              <a:rPr lang="en-GB" dirty="0" smtClean="0"/>
              <a:t>ear Forward View</a:t>
            </a:r>
            <a:br>
              <a:rPr lang="en-GB" dirty="0" smtClean="0"/>
            </a:br>
            <a:r>
              <a:rPr lang="en-GB" sz="3600" dirty="0" smtClean="0"/>
              <a:t>Barrier or Solution?</a:t>
            </a:r>
            <a:endParaRPr lang="en-GB" sz="3600" dirty="0"/>
          </a:p>
        </p:txBody>
      </p:sp>
      <p:sp>
        <p:nvSpPr>
          <p:cNvPr id="3" name="Content Placeholder 2"/>
          <p:cNvSpPr>
            <a:spLocks noGrp="1"/>
          </p:cNvSpPr>
          <p:nvPr>
            <p:ph idx="1"/>
          </p:nvPr>
        </p:nvSpPr>
        <p:spPr>
          <a:xfrm>
            <a:off x="467544" y="1412776"/>
            <a:ext cx="8229600" cy="5040560"/>
          </a:xfrm>
        </p:spPr>
        <p:txBody>
          <a:bodyPr/>
          <a:lstStyle/>
          <a:p>
            <a:r>
              <a:rPr lang="en-GB" sz="2400" dirty="0" smtClean="0"/>
              <a:t>3 Gaps to close</a:t>
            </a:r>
          </a:p>
          <a:p>
            <a:pPr lvl="1"/>
            <a:r>
              <a:rPr lang="en-GB" sz="2400" dirty="0" smtClean="0"/>
              <a:t>Health and Wellbeing Gap. Prevention to fund beneficial new treatments</a:t>
            </a:r>
          </a:p>
          <a:p>
            <a:pPr lvl="1"/>
            <a:r>
              <a:rPr lang="en-GB" sz="2400" dirty="0" smtClean="0"/>
              <a:t>Care and Quality Gap. Harness technology reshape care delivery</a:t>
            </a:r>
          </a:p>
          <a:p>
            <a:pPr lvl="1"/>
            <a:r>
              <a:rPr lang="en-GB" sz="2400" dirty="0" smtClean="0"/>
              <a:t>Funding and Efficiency Gap. </a:t>
            </a:r>
          </a:p>
          <a:p>
            <a:pPr marL="0" indent="0" algn="ctr">
              <a:buNone/>
            </a:pPr>
            <a:r>
              <a:rPr lang="en-GB" dirty="0" smtClean="0"/>
              <a:t>Why use Diagnostics?</a:t>
            </a:r>
          </a:p>
          <a:p>
            <a:r>
              <a:rPr lang="en-GB" sz="2400" dirty="0" smtClean="0"/>
              <a:t>NHS needs to make 1.5% efficiency every year until 2020</a:t>
            </a:r>
          </a:p>
          <a:p>
            <a:r>
              <a:rPr lang="en-GB" sz="2400" dirty="0" smtClean="0"/>
              <a:t>70% of NHS budget is spent caring for people &gt; 65 years old and 60% of them have chronic illnesses</a:t>
            </a:r>
            <a:endParaRPr lang="en-GB" sz="2400" dirty="0"/>
          </a:p>
        </p:txBody>
      </p:sp>
    </p:spTree>
    <p:extLst>
      <p:ext uri="{BB962C8B-B14F-4D97-AF65-F5344CB8AC3E}">
        <p14:creationId xmlns:p14="http://schemas.microsoft.com/office/powerpoint/2010/main" val="263871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Carter Report – Solution or Opportunity?</a:t>
            </a:r>
            <a:endParaRPr lang="en-GB" sz="3600" dirty="0"/>
          </a:p>
        </p:txBody>
      </p:sp>
      <p:sp>
        <p:nvSpPr>
          <p:cNvPr id="3" name="Content Placeholder 2"/>
          <p:cNvSpPr>
            <a:spLocks noGrp="1"/>
          </p:cNvSpPr>
          <p:nvPr>
            <p:ph sz="half" idx="4294967295"/>
          </p:nvPr>
        </p:nvSpPr>
        <p:spPr>
          <a:xfrm>
            <a:off x="0" y="1484785"/>
            <a:ext cx="8748464" cy="1512168"/>
          </a:xfrm>
        </p:spPr>
        <p:txBody>
          <a:bodyPr/>
          <a:lstStyle/>
          <a:p>
            <a:r>
              <a:rPr lang="en-GB" sz="2400" dirty="0" smtClean="0"/>
              <a:t>Decreasing unwarranted variations in NHS hospitals felt to offer </a:t>
            </a:r>
            <a:r>
              <a:rPr lang="en-GB" sz="2400" dirty="0"/>
              <a:t>a </a:t>
            </a:r>
            <a:r>
              <a:rPr lang="en-GB" sz="2400" dirty="0" smtClean="0"/>
              <a:t>£5 billion efficiency</a:t>
            </a:r>
          </a:p>
          <a:p>
            <a:pPr marL="914400" lvl="2" indent="0">
              <a:buNone/>
            </a:pPr>
            <a:r>
              <a:rPr lang="en-GB" sz="1800" dirty="0"/>
              <a:t>Average price paid for hip prosthesis varies from </a:t>
            </a:r>
            <a:r>
              <a:rPr lang="en-GB" sz="1800" dirty="0" smtClean="0"/>
              <a:t>£800 </a:t>
            </a:r>
            <a:r>
              <a:rPr lang="en-GB" sz="1800" dirty="0"/>
              <a:t>to </a:t>
            </a:r>
            <a:r>
              <a:rPr lang="en-GB" sz="1800" dirty="0" smtClean="0"/>
              <a:t>£1700, those buying </a:t>
            </a:r>
            <a:r>
              <a:rPr lang="en-GB" sz="1800" dirty="0"/>
              <a:t>the most are not paying the lowest price 	</a:t>
            </a:r>
          </a:p>
          <a:p>
            <a:pPr lvl="1"/>
            <a:endParaRPr lang="en-GB"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068959"/>
            <a:ext cx="6552728" cy="323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7248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893</TotalTime>
  <Words>2364</Words>
  <Application>Microsoft Office PowerPoint</Application>
  <PresentationFormat>On-screen Show (4:3)</PresentationFormat>
  <Paragraphs>363</Paragraphs>
  <Slides>42</Slides>
  <Notes>4</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1_Office Theme</vt:lpstr>
      <vt:lpstr>2_Office Theme</vt:lpstr>
      <vt:lpstr>PowerPoint Presentation</vt:lpstr>
      <vt:lpstr>Discussion Today</vt:lpstr>
      <vt:lpstr>My role at NICE</vt:lpstr>
      <vt:lpstr>Adoption Team</vt:lpstr>
      <vt:lpstr>Characteristics of Innovation </vt:lpstr>
      <vt:lpstr>Innovation in Healthcare Delivery Systems Omachonu &amp; Einspruch. 2010</vt:lpstr>
      <vt:lpstr>Stakeholders in the Innovation process</vt:lpstr>
      <vt:lpstr>NHS Five Year Forward View Barrier or Solution?</vt:lpstr>
      <vt:lpstr>Carter Report – Solution or Opportunity?</vt:lpstr>
      <vt:lpstr>Technology Contribution of Innovation</vt:lpstr>
      <vt:lpstr>Measuring Change</vt:lpstr>
      <vt:lpstr>National Audits</vt:lpstr>
      <vt:lpstr>Whole Systems Demonstrator</vt:lpstr>
      <vt:lpstr>Whole Systems Demonstrator</vt:lpstr>
      <vt:lpstr>Faecal Calprotectin (DG11 &amp; QS81)</vt:lpstr>
      <vt:lpstr>NICE Adoption Project</vt:lpstr>
      <vt:lpstr>Sites</vt:lpstr>
      <vt:lpstr>York</vt:lpstr>
      <vt:lpstr>Wandsworth</vt:lpstr>
      <vt:lpstr>Pathway for FCP results</vt:lpstr>
      <vt:lpstr>Results – York </vt:lpstr>
      <vt:lpstr>Solutions &amp; Barriers - York</vt:lpstr>
      <vt:lpstr>Solutions and Barriers - Wandsworth</vt:lpstr>
      <vt:lpstr>Adoption tips</vt:lpstr>
      <vt:lpstr>Coaguchek XS System (DG14)</vt:lpstr>
      <vt:lpstr>Service Model</vt:lpstr>
      <vt:lpstr>Time in Therapeutic Range</vt:lpstr>
      <vt:lpstr>Results and Evaluation</vt:lpstr>
      <vt:lpstr>Barriers and Solutions</vt:lpstr>
      <vt:lpstr>Barriers and Solutions</vt:lpstr>
      <vt:lpstr>PowerPoint Presentation</vt:lpstr>
      <vt:lpstr>PowerPoint Presentation</vt:lpstr>
      <vt:lpstr>PowerPoint Presentation</vt:lpstr>
      <vt:lpstr>PowerPoint Presentation</vt:lpstr>
      <vt:lpstr>Impact in the first 12 months</vt:lpstr>
      <vt:lpstr>Experiences of front-line health professionals in delivery of Telehealth</vt:lpstr>
      <vt:lpstr> Questions to consider when developing new technologies</vt:lpstr>
      <vt:lpstr>Comparators and Acceptability</vt:lpstr>
      <vt:lpstr>Care Pathways &amp; Patient Selection</vt:lpstr>
      <vt:lpstr>Resource Impact</vt:lpstr>
      <vt:lpstr>Risk management and governance </vt:lpstr>
      <vt:lpstr>Solutions for Barriers</vt:lpstr>
    </vt:vector>
  </TitlesOfParts>
  <Company>Niceuser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Chisholm</dc:creator>
  <cp:lastModifiedBy>Sally Chisholm</cp:lastModifiedBy>
  <cp:revision>15</cp:revision>
  <dcterms:created xsi:type="dcterms:W3CDTF">2016-05-25T06:26:50Z</dcterms:created>
  <dcterms:modified xsi:type="dcterms:W3CDTF">2016-05-27T06:22:41Z</dcterms:modified>
</cp:coreProperties>
</file>